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notesSlides/notesSlide19.xml" ContentType="application/vnd.openxmlformats-officedocument.presentationml.notesSlide+xml"/>
  <Override PartName="/ppt/tags/tag69.xml" ContentType="application/vnd.openxmlformats-officedocument.presentationml.tags+xml"/>
  <Override PartName="/ppt/notesSlides/notesSlide20.xml" ContentType="application/vnd.openxmlformats-officedocument.presentationml.notesSlide+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3.xml" ContentType="application/vnd.openxmlformats-officedocument.presentationml.tags+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notesSlides/notesSlide26.xml" ContentType="application/vnd.openxmlformats-officedocument.presentationml.notesSlide+xml"/>
  <Override PartName="/ppt/tags/tag76.xml" ContentType="application/vnd.openxmlformats-officedocument.presentationml.tags+xml"/>
  <Override PartName="/ppt/notesSlides/notesSlide27.xml" ContentType="application/vnd.openxmlformats-officedocument.presentationml.notesSlide+xml"/>
  <Override PartName="/ppt/tags/tag77.xml" ContentType="application/vnd.openxmlformats-officedocument.presentationml.tags+xml"/>
  <Override PartName="/ppt/notesSlides/notesSlide28.xml" ContentType="application/vnd.openxmlformats-officedocument.presentationml.notesSlide+xml"/>
  <Override PartName="/ppt/tags/tag78.xml" ContentType="application/vnd.openxmlformats-officedocument.presentationml.tags+xml"/>
  <Override PartName="/ppt/notesSlides/notesSlide29.xml" ContentType="application/vnd.openxmlformats-officedocument.presentationml.notesSlide+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notesSlides/notesSlide31.xml" ContentType="application/vnd.openxmlformats-officedocument.presentationml.notesSlide+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notesSlides/notesSlide33.xml" ContentType="application/vnd.openxmlformats-officedocument.presentationml.notesSlide+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tags/tag88.xml" ContentType="application/vnd.openxmlformats-officedocument.presentationml.tags+xml"/>
  <Override PartName="/ppt/notesSlides/notesSlide39.xml" ContentType="application/vnd.openxmlformats-officedocument.presentationml.notesSlide+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notesSlides/notesSlide42.xml" ContentType="application/vnd.openxmlformats-officedocument.presentationml.notesSlide+xml"/>
  <Override PartName="/ppt/tags/tag92.xml" ContentType="application/vnd.openxmlformats-officedocument.presentationml.tags+xml"/>
  <Override PartName="/ppt/notesSlides/notesSlide43.xml" ContentType="application/vnd.openxmlformats-officedocument.presentationml.notesSlide+xml"/>
  <Override PartName="/ppt/tags/tag93.xml" ContentType="application/vnd.openxmlformats-officedocument.presentationml.tags+xml"/>
  <Override PartName="/ppt/notesSlides/notesSlide44.xml" ContentType="application/vnd.openxmlformats-officedocument.presentationml.notesSlide+xml"/>
  <Override PartName="/ppt/tags/tag94.xml" ContentType="application/vnd.openxmlformats-officedocument.presentationml.tags+xml"/>
  <Override PartName="/ppt/notesSlides/notesSlide45.xml" ContentType="application/vnd.openxmlformats-officedocument.presentationml.notesSlide+xml"/>
  <Override PartName="/ppt/tags/tag95.xml" ContentType="application/vnd.openxmlformats-officedocument.presentationml.tags+xml"/>
  <Override PartName="/ppt/notesSlides/notesSlide46.xml" ContentType="application/vnd.openxmlformats-officedocument.presentationml.notesSlide+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51"/>
  </p:notesMasterIdLst>
  <p:handoutMasterIdLst>
    <p:handoutMasterId r:id="rId52"/>
  </p:handoutMasterIdLst>
  <p:sldIdLst>
    <p:sldId id="430" r:id="rId3"/>
    <p:sldId id="443" r:id="rId4"/>
    <p:sldId id="400" r:id="rId5"/>
    <p:sldId id="431" r:id="rId6"/>
    <p:sldId id="810" r:id="rId7"/>
    <p:sldId id="884" r:id="rId8"/>
    <p:sldId id="811" r:id="rId9"/>
    <p:sldId id="830" r:id="rId10"/>
    <p:sldId id="1592" r:id="rId11"/>
    <p:sldId id="831" r:id="rId12"/>
    <p:sldId id="1591" r:id="rId13"/>
    <p:sldId id="889" r:id="rId14"/>
    <p:sldId id="885" r:id="rId15"/>
    <p:sldId id="333" r:id="rId16"/>
    <p:sldId id="817" r:id="rId17"/>
    <p:sldId id="835" r:id="rId18"/>
    <p:sldId id="822" r:id="rId19"/>
    <p:sldId id="844" r:id="rId20"/>
    <p:sldId id="823" r:id="rId21"/>
    <p:sldId id="836" r:id="rId22"/>
    <p:sldId id="837" r:id="rId23"/>
    <p:sldId id="397" r:id="rId24"/>
    <p:sldId id="412" r:id="rId25"/>
    <p:sldId id="413" r:id="rId26"/>
    <p:sldId id="1594" r:id="rId27"/>
    <p:sldId id="410" r:id="rId28"/>
    <p:sldId id="841" r:id="rId29"/>
    <p:sldId id="617" r:id="rId30"/>
    <p:sldId id="616" r:id="rId31"/>
    <p:sldId id="357" r:id="rId32"/>
    <p:sldId id="842" r:id="rId33"/>
    <p:sldId id="826" r:id="rId34"/>
    <p:sldId id="829" r:id="rId35"/>
    <p:sldId id="827" r:id="rId36"/>
    <p:sldId id="316" r:id="rId37"/>
    <p:sldId id="314" r:id="rId38"/>
    <p:sldId id="888" r:id="rId39"/>
    <p:sldId id="1595" r:id="rId40"/>
    <p:sldId id="1596" r:id="rId41"/>
    <p:sldId id="374" r:id="rId42"/>
    <p:sldId id="372" r:id="rId43"/>
    <p:sldId id="1597" r:id="rId44"/>
    <p:sldId id="883" r:id="rId45"/>
    <p:sldId id="345" r:id="rId46"/>
    <p:sldId id="623" r:id="rId47"/>
    <p:sldId id="839" r:id="rId48"/>
    <p:sldId id="622" r:id="rId49"/>
    <p:sldId id="448" r:id="rId50"/>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376140-BFBF-4ED6-9C71-158264565182}">
          <p14:sldIdLst>
            <p14:sldId id="430"/>
            <p14:sldId id="443"/>
            <p14:sldId id="400"/>
          </p14:sldIdLst>
        </p14:section>
        <p14:section name="Section 1" id="{429D2B09-299E-4B2E-9F90-81ED513DF44D}">
          <p14:sldIdLst>
            <p14:sldId id="431"/>
            <p14:sldId id="810"/>
          </p14:sldIdLst>
        </p14:section>
        <p14:section name="Section 2" id="{EC0724B4-B20D-447E-BDC0-E08836D39072}">
          <p14:sldIdLst>
            <p14:sldId id="884"/>
            <p14:sldId id="811"/>
            <p14:sldId id="830"/>
            <p14:sldId id="1592"/>
            <p14:sldId id="831"/>
            <p14:sldId id="1591"/>
            <p14:sldId id="889"/>
          </p14:sldIdLst>
        </p14:section>
        <p14:section name="Section 3" id="{5D74D2B0-7C56-43B2-9E9E-F86F55DA6C59}">
          <p14:sldIdLst>
            <p14:sldId id="885"/>
            <p14:sldId id="333"/>
            <p14:sldId id="817"/>
            <p14:sldId id="835"/>
            <p14:sldId id="822"/>
            <p14:sldId id="844"/>
            <p14:sldId id="823"/>
            <p14:sldId id="836"/>
            <p14:sldId id="837"/>
            <p14:sldId id="397"/>
            <p14:sldId id="412"/>
            <p14:sldId id="413"/>
            <p14:sldId id="1594"/>
            <p14:sldId id="410"/>
            <p14:sldId id="841"/>
            <p14:sldId id="617"/>
          </p14:sldIdLst>
        </p14:section>
        <p14:section name="Section 4" id="{0031D432-FA94-4ED7-AC7B-251A6A9CCF46}">
          <p14:sldIdLst>
            <p14:sldId id="616"/>
            <p14:sldId id="357"/>
            <p14:sldId id="842"/>
            <p14:sldId id="826"/>
            <p14:sldId id="829"/>
            <p14:sldId id="827"/>
            <p14:sldId id="316"/>
            <p14:sldId id="314"/>
            <p14:sldId id="888"/>
          </p14:sldIdLst>
        </p14:section>
        <p14:section name="Section 5" id="{E1A39CF8-C502-4AE8-8634-854423747C9D}">
          <p14:sldIdLst>
            <p14:sldId id="1595"/>
            <p14:sldId id="1596"/>
            <p14:sldId id="374"/>
            <p14:sldId id="372"/>
            <p14:sldId id="1597"/>
          </p14:sldIdLst>
        </p14:section>
        <p14:section name="Wrap-up" id="{C6A58981-ED32-4520-AB26-67E914B02CF9}">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7" clrIdx="2">
    <p:extLst>
      <p:ext uri="{19B8F6BF-5375-455C-9EA6-DF929625EA0E}">
        <p15:presenceInfo xmlns:p15="http://schemas.microsoft.com/office/powerpoint/2012/main" userId="S-1-5-21-1407069837-2091007605-538272213-25781389" providerId="AD"/>
      </p:ext>
    </p:extLst>
  </p:cmAuthor>
  <p:cmAuthor id="4" name="Charrette, Jen" initials="CJ" lastIdx="4" clrIdx="3">
    <p:extLst>
      <p:ext uri="{19B8F6BF-5375-455C-9EA6-DF929625EA0E}">
        <p15:presenceInfo xmlns:p15="http://schemas.microsoft.com/office/powerpoint/2012/main" userId="Charrette, Jen" providerId="None"/>
      </p:ext>
    </p:extLst>
  </p:cmAuthor>
  <p:cmAuthor id="5" name="Karthik Nagaraj" initials="KN" lastIdx="16" clrIdx="4">
    <p:extLst>
      <p:ext uri="{19B8F6BF-5375-455C-9EA6-DF929625EA0E}">
        <p15:presenceInfo xmlns:p15="http://schemas.microsoft.com/office/powerpoint/2012/main" userId="Karthik Nagara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BFF"/>
    <a:srgbClr val="F2F2F2"/>
    <a:srgbClr val="2D75E7"/>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67135" autoAdjust="0"/>
  </p:normalViewPr>
  <p:slideViewPr>
    <p:cSldViewPr snapToGrid="0" snapToObjects="1" showGuides="1">
      <p:cViewPr varScale="1">
        <p:scale>
          <a:sx n="73" d="100"/>
          <a:sy n="73" d="100"/>
        </p:scale>
        <p:origin x="1920" y="66"/>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0"/>
    </p:cViewPr>
  </p:sorterViewPr>
  <p:notesViewPr>
    <p:cSldViewPr snapToGrid="0" snapToObjects="1" showGuides="1">
      <p:cViewPr varScale="1">
        <p:scale>
          <a:sx n="84" d="100"/>
          <a:sy n="84" d="100"/>
        </p:scale>
        <p:origin x="30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2-36AD-CE49-926E-C9E98D169CD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3F32-FC48-BF8E-9FBF73B93E8F}"/>
              </c:ext>
            </c:extLst>
          </c:dPt>
          <c:dPt>
            <c:idx val="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36AD-CE49-926E-C9E98D169CDD}"/>
              </c:ext>
            </c:extLst>
          </c:dPt>
          <c:dLbls>
            <c:delete val="1"/>
          </c:dLbls>
          <c:cat>
            <c:strRef>
              <c:f>Sheet1!$A$2:$A$4</c:f>
              <c:strCache>
                <c:ptCount val="3"/>
                <c:pt idx="0">
                  <c:v>1st Qtr</c:v>
                </c:pt>
                <c:pt idx="1">
                  <c:v>2nd Qtr</c:v>
                </c:pt>
                <c:pt idx="2">
                  <c:v>4nd Qtr</c:v>
                </c:pt>
              </c:strCache>
            </c:strRef>
          </c:cat>
          <c:val>
            <c:numRef>
              <c:f>Sheet1!$B$2:$B$4</c:f>
              <c:numCache>
                <c:formatCode>General</c:formatCode>
                <c:ptCount val="3"/>
                <c:pt idx="0">
                  <c:v>5</c:v>
                </c:pt>
                <c:pt idx="1">
                  <c:v>55</c:v>
                </c:pt>
                <c:pt idx="2">
                  <c:v>40</c:v>
                </c:pt>
              </c:numCache>
            </c:numRef>
          </c:val>
          <c:extLst>
            <c:ext xmlns:c16="http://schemas.microsoft.com/office/drawing/2014/chart" uri="{C3380CC4-5D6E-409C-BE32-E72D297353CC}">
              <c16:uniqueId val="{00000000-36AD-CE49-926E-C9E98D169CDD}"/>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05E6-624E-AFD7-EF26608BA69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05E6-624E-AFD7-EF26608BA692}"/>
              </c:ext>
            </c:extLst>
          </c:dPt>
          <c:dPt>
            <c:idx val="2"/>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05E6-624E-AFD7-EF26608BA692}"/>
              </c:ext>
            </c:extLst>
          </c:dPt>
          <c:dLbls>
            <c:delete val="1"/>
          </c:dLbls>
          <c:cat>
            <c:strRef>
              <c:f>Sheet1!$A$2:$A$4</c:f>
              <c:strCache>
                <c:ptCount val="3"/>
                <c:pt idx="0">
                  <c:v>1st Qtr</c:v>
                </c:pt>
                <c:pt idx="1">
                  <c:v>2nd Qtr</c:v>
                </c:pt>
                <c:pt idx="2">
                  <c:v>4nd Qtr</c:v>
                </c:pt>
              </c:strCache>
            </c:strRef>
          </c:cat>
          <c:val>
            <c:numRef>
              <c:f>Sheet1!$B$2:$B$4</c:f>
              <c:numCache>
                <c:formatCode>General</c:formatCode>
                <c:ptCount val="3"/>
                <c:pt idx="0">
                  <c:v>25</c:v>
                </c:pt>
                <c:pt idx="1">
                  <c:v>55</c:v>
                </c:pt>
                <c:pt idx="2">
                  <c:v>40</c:v>
                </c:pt>
              </c:numCache>
            </c:numRef>
          </c:val>
          <c:extLst>
            <c:ext xmlns:c16="http://schemas.microsoft.com/office/drawing/2014/chart" uri="{C3380CC4-5D6E-409C-BE32-E72D297353CC}">
              <c16:uniqueId val="{00000006-05E6-624E-AFD7-EF26608BA692}"/>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compute/building-loosely-coupled-scalable-c-applications-with-amazon-sqs-and-amazon-s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blogs/compute/encrypting-messages-published-to-amazon-sns-with-aws-km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blogs/compute/running-activemq-in-a-hybrid-cloud-environment-with-amazon-mq/"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ws.amazon.com/blogs/compute/building-loosely-coupled-scalable-c-applications-with-amazon-sqs-and-amazon-sns/"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aws.amazon.com/amazon-mq/resources/" TargetMode="External"/><Relationship Id="rId5" Type="http://schemas.openxmlformats.org/officeDocument/2006/relationships/hyperlink" Target="https://aws.amazon.com/sns/resources/" TargetMode="External"/><Relationship Id="rId4" Type="http://schemas.openxmlformats.org/officeDocument/2006/relationships/hyperlink" Target="https://aws.amazon.com/sqs/resource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12: Building Decoupled Architectures</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To help ensure that your application scales with increasing load and that there are no bottlenecks or single points of failure in your system, implement loose coupling. With loose coupling, you reduce dependencies in your system by using managed solutions as intermediaries between the layers of your system. This way, failures and the scaling of components or layers are automatically handled by the intermediary.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Consider the three-tier web application architecture again. You can implement loose coupling by adding load balancers in front of the web and application tiers to distribute traffic at each layer. If one server goes down, the load balancer will automatically direct traffic to the healthy instances.</a:t>
            </a:r>
            <a:endParaRPr lang="en-US"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69769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In the business use case of the order processing workflow, one potential point of vulnerability is saving order data to the database. If the business requires that order data must persist in the database, then various scenarios—such as a potential deadlock, race condition, or network issue—could cause the persistence of the order to fail. In this case, the order would be lost and you could not restore it. </a:t>
            </a:r>
          </a:p>
        </p:txBody>
      </p:sp>
    </p:spTree>
    <p:extLst>
      <p:ext uri="{BB962C8B-B14F-4D97-AF65-F5344CB8AC3E}">
        <p14:creationId xmlns:p14="http://schemas.microsoft.com/office/powerpoint/2010/main" val="3862968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Tightly coupled systems have chains of tightly integrated components and impede scaling</a:t>
            </a:r>
          </a:p>
          <a:p>
            <a:pPr marL="171450" indent="-171450">
              <a:buFont typeface="Arial" panose="020B0604020202020204" pitchFamily="34" charset="0"/>
              <a:buChar char="•"/>
            </a:pPr>
            <a:r>
              <a:rPr lang="en-US" dirty="0"/>
              <a:t>You can implement loose coupling in your system by using managed solutions (such as Elastic Load Balancing) as intermediaries between layers</a:t>
            </a:r>
          </a:p>
        </p:txBody>
      </p:sp>
    </p:spTree>
    <p:extLst>
      <p:ext uri="{BB962C8B-B14F-4D97-AF65-F5344CB8AC3E}">
        <p14:creationId xmlns:p14="http://schemas.microsoft.com/office/powerpoint/2010/main" val="3097239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Decoupling with Amazon SQS.</a:t>
            </a:r>
          </a:p>
        </p:txBody>
      </p:sp>
    </p:spTree>
    <p:extLst>
      <p:ext uri="{BB962C8B-B14F-4D97-AF65-F5344CB8AC3E}">
        <p14:creationId xmlns:p14="http://schemas.microsoft.com/office/powerpoint/2010/main" val="173690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Message queues are another component that help you implement a decoupled architecture. Message queues provide communication and coordination for these distributed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A message queue is a</a:t>
            </a:r>
            <a:r>
              <a:rPr lang="en-US" baseline="0" dirty="0"/>
              <a:t> temporary repository for messages that are waiting to be processed</a:t>
            </a:r>
            <a:r>
              <a:rPr lang="en-US" dirty="0"/>
              <a:t>. Messages are usually small, and can be things like requests, replies, error messages,</a:t>
            </a:r>
            <a:r>
              <a:rPr lang="en-US" baseline="0" dirty="0"/>
              <a:t> or plain information</a:t>
            </a:r>
            <a:r>
              <a:rPr lang="en-US" dirty="0"/>
              <a:t>. Examples of messages</a:t>
            </a:r>
            <a:r>
              <a:rPr lang="en-US" baseline="0" dirty="0"/>
              <a:t> include customer records, product orders, invoices, patient records, among others. </a:t>
            </a:r>
          </a:p>
          <a:p>
            <a:endParaRPr lang="en-US" baseline="0" dirty="0"/>
          </a:p>
          <a:p>
            <a:r>
              <a:rPr lang="en-US" dirty="0"/>
              <a:t>To send a message, a component that is called a </a:t>
            </a:r>
            <a:r>
              <a:rPr lang="en-US" i="1" dirty="0"/>
              <a:t>producer</a:t>
            </a:r>
            <a:r>
              <a:rPr lang="en-US" dirty="0"/>
              <a:t> adds a message to the queue. The message is stored in the queue until another component that is called a </a:t>
            </a:r>
            <a:r>
              <a:rPr lang="en-US" i="1" dirty="0"/>
              <a:t>consumer</a:t>
            </a:r>
            <a:r>
              <a:rPr lang="en-US" dirty="0"/>
              <a:t> retrieves and processes it. </a:t>
            </a:r>
          </a:p>
        </p:txBody>
      </p:sp>
    </p:spTree>
    <p:extLst>
      <p:ext uri="{BB962C8B-B14F-4D97-AF65-F5344CB8AC3E}">
        <p14:creationId xmlns:p14="http://schemas.microsoft.com/office/powerpoint/2010/main" val="2307989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74820"/>
          </a:xfrm>
        </p:spPr>
        <p:txBody>
          <a:bodyPr/>
          <a:lstStyle/>
          <a:p>
            <a:r>
              <a:rPr lang="en-US" sz="1100" kern="1200" dirty="0">
                <a:solidFill>
                  <a:schemeClr val="tx1"/>
                </a:solidFill>
                <a:effectLst/>
                <a:latin typeface="+mn-lt"/>
                <a:ea typeface="+mn-ea"/>
                <a:cs typeface="+mn-cs"/>
              </a:rPr>
              <a:t>Amazon Simple Queue Service (Amazon SQS) is a fully managed, message queuing service that enables you to decouple application components so they run independently. It lets web service applications queue messages that are generated by one application component to be consumed by another component.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queue</a:t>
            </a:r>
            <a:r>
              <a:rPr lang="en-US" sz="1100" kern="1200" dirty="0">
                <a:solidFill>
                  <a:schemeClr val="tx1"/>
                </a:solidFill>
                <a:effectLst/>
                <a:latin typeface="+mn-lt"/>
                <a:ea typeface="+mn-ea"/>
                <a:cs typeface="+mn-cs"/>
              </a:rPr>
              <a:t> is a temporary repository for messages that are waiting to be processed. Messages are stored until they are processed and deleted (from 1 through 14 days; the default is 4 days). Messages can contain up to 256 KB of text in any format. Amazon SQS works on a massive scale and processes billions of messages per day. It stores all message queues and messages within a single, highly available AWS Region with multiple redundant Availability Zones. No single computer, network, or Availability Zone failure can make messages inaccessible. Messages can be sent and read simultaneously.</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securely share Amazon SQS queues anonymously or with specific AWS accounts. You can also restrict queue sharing by IP address and the time of day. Messages in SQS queues are encrypted with server-side encryption (SSE) by using keys that are managed in the AWS Key Management Service (AWS KMS). Amazon SQS decrypts messages only when they are sent to an authorized consumer.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SQS supports multiple producers and consumers that interact with the same queue. Amazon SQS can be used with several AWS services, including: Amazon Elastic Compute Cloud (Amazon EC2), Amazon Simple Storage Service (Amazon S3), Amazon Elastic Container Service (Amazon ECS), AWS Lambda, and Amazon DynamoDB.</a:t>
            </a:r>
          </a:p>
        </p:txBody>
      </p:sp>
    </p:spTree>
    <p:extLst>
      <p:ext uri="{BB962C8B-B14F-4D97-AF65-F5344CB8AC3E}">
        <p14:creationId xmlns:p14="http://schemas.microsoft.com/office/powerpoint/2010/main" val="368611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Amazon SQS enables you to achieve loose coupling in your architecture.</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It performs asynchronous processing so that you can get responses from each step quickly</a:t>
            </a:r>
          </a:p>
          <a:p>
            <a:pPr marL="171450" indent="-171450">
              <a:buFont typeface="Arial" panose="020B0604020202020204" pitchFamily="34" charset="0"/>
              <a:buChar char="•"/>
            </a:pPr>
            <a:r>
              <a:rPr lang="en-US" dirty="0">
                <a:latin typeface="Calibri" panose="020F0502020204030204" pitchFamily="34" charset="0"/>
              </a:rPr>
              <a:t>It can handle performance and service requirements by increasing the number of job instances</a:t>
            </a:r>
          </a:p>
          <a:p>
            <a:pPr marL="171450" indent="-171450">
              <a:buFont typeface="Arial" panose="020B0604020202020204" pitchFamily="34" charset="0"/>
              <a:buChar char="•"/>
            </a:pPr>
            <a:r>
              <a:rPr lang="en-US" dirty="0">
                <a:latin typeface="Calibri" panose="020F0502020204030204" pitchFamily="34" charset="0"/>
              </a:rPr>
              <a:t>Your application can easily recover from failed steps because messages will remain in the queue</a:t>
            </a:r>
          </a:p>
        </p:txBody>
      </p:sp>
    </p:spTree>
    <p:extLst>
      <p:ext uri="{BB962C8B-B14F-4D97-AF65-F5344CB8AC3E}">
        <p14:creationId xmlns:p14="http://schemas.microsoft.com/office/powerpoint/2010/main" val="1161334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Amazon SQS can be used in many different ways:</a:t>
            </a:r>
          </a:p>
          <a:p>
            <a:r>
              <a:rPr lang="en-US" kern="1200" dirty="0">
                <a:solidFill>
                  <a:schemeClr val="tx1"/>
                </a:solidFill>
                <a:effectLst/>
                <a:latin typeface="Calibri" panose="020F0502020204030204" pitchFamily="34" charset="0"/>
                <a:ea typeface="+mn-ea"/>
                <a:cs typeface="+mn-cs"/>
              </a:rPr>
              <a:t> </a:t>
            </a:r>
          </a:p>
          <a:p>
            <a:pPr marL="171450" indent="-171450">
              <a:buFont typeface="Arial" panose="020B0604020202020204" pitchFamily="34" charset="0"/>
              <a:buChar char="•"/>
            </a:pPr>
            <a:r>
              <a:rPr lang="en-US" b="0" i="1" kern="1200" dirty="0">
                <a:solidFill>
                  <a:schemeClr val="tx1"/>
                </a:solidFill>
                <a:effectLst/>
                <a:latin typeface="Calibri" panose="020F0502020204030204" pitchFamily="34" charset="0"/>
                <a:ea typeface="+mn-ea"/>
                <a:cs typeface="+mn-cs"/>
              </a:rPr>
              <a:t>Work queues –</a:t>
            </a:r>
            <a:r>
              <a:rPr lang="en-US" b="0" kern="1200" dirty="0">
                <a:solidFill>
                  <a:schemeClr val="tx1"/>
                </a:solidFill>
                <a:effectLst/>
                <a:latin typeface="Calibri" panose="020F0502020204030204" pitchFamily="34" charset="0"/>
                <a:ea typeface="+mn-ea"/>
                <a:cs typeface="+mn-cs"/>
              </a:rPr>
              <a:t> Decouple components of a distributed application that might not all process the same amount of work simultaneously.</a:t>
            </a:r>
          </a:p>
          <a:p>
            <a:pPr marL="171450" indent="-171450">
              <a:buFont typeface="Arial" panose="020B0604020202020204" pitchFamily="34" charset="0"/>
              <a:buChar char="•"/>
            </a:pPr>
            <a:r>
              <a:rPr lang="en-US" b="0" i="1" u="none" kern="1200" dirty="0">
                <a:solidFill>
                  <a:schemeClr val="tx1"/>
                </a:solidFill>
                <a:effectLst/>
                <a:latin typeface="Calibri" panose="020F0502020204030204" pitchFamily="34" charset="0"/>
                <a:ea typeface="+mn-ea"/>
                <a:cs typeface="+mn-cs"/>
              </a:rPr>
              <a:t>Buffering batch operations – </a:t>
            </a:r>
            <a:r>
              <a:rPr lang="en-US" b="0" kern="1200" dirty="0">
                <a:solidFill>
                  <a:schemeClr val="tx1"/>
                </a:solidFill>
                <a:effectLst/>
                <a:latin typeface="Calibri" panose="020F0502020204030204" pitchFamily="34" charset="0"/>
                <a:ea typeface="+mn-ea"/>
                <a:cs typeface="+mn-cs"/>
              </a:rPr>
              <a:t>Add scalability and reliability to your architecture, and smooth out temporary volume spikes without losing messages or increasing latency.</a:t>
            </a:r>
          </a:p>
          <a:p>
            <a:pPr marL="171450" indent="-171450">
              <a:buFont typeface="Arial" panose="020B0604020202020204" pitchFamily="34" charset="0"/>
              <a:buChar char="•"/>
            </a:pPr>
            <a:r>
              <a:rPr lang="en-US" b="0" i="1" kern="1200" dirty="0">
                <a:solidFill>
                  <a:schemeClr val="tx1"/>
                </a:solidFill>
                <a:effectLst/>
                <a:latin typeface="Calibri" panose="020F0502020204030204" pitchFamily="34" charset="0"/>
                <a:ea typeface="+mn-ea"/>
                <a:cs typeface="+mn-cs"/>
              </a:rPr>
              <a:t>Request offloading –</a:t>
            </a:r>
            <a:r>
              <a:rPr lang="en-US" b="0" kern="1200" dirty="0">
                <a:solidFill>
                  <a:schemeClr val="tx1"/>
                </a:solidFill>
                <a:effectLst/>
                <a:latin typeface="Calibri" panose="020F0502020204030204" pitchFamily="34" charset="0"/>
                <a:ea typeface="+mn-ea"/>
                <a:cs typeface="+mn-cs"/>
              </a:rPr>
              <a:t> Queue requests to move slow operations off of interactive request paths</a:t>
            </a:r>
          </a:p>
          <a:p>
            <a:pPr marL="171450" indent="-171450">
              <a:buFont typeface="Arial" panose="020B0604020202020204" pitchFamily="34" charset="0"/>
              <a:buChar char="•"/>
            </a:pPr>
            <a:r>
              <a:rPr lang="en-US" b="0" i="1" kern="1200" dirty="0">
                <a:solidFill>
                  <a:schemeClr val="tx1"/>
                </a:solidFill>
                <a:effectLst/>
                <a:latin typeface="Calibri" panose="020F0502020204030204" pitchFamily="34" charset="0"/>
                <a:ea typeface="+mn-ea"/>
                <a:cs typeface="+mn-cs"/>
              </a:rPr>
              <a:t>Trigger Amazon EC2 Auto Scaling –</a:t>
            </a:r>
            <a:r>
              <a:rPr lang="en-US" b="0" kern="1200" dirty="0">
                <a:solidFill>
                  <a:schemeClr val="tx1"/>
                </a:solidFill>
                <a:effectLst/>
                <a:latin typeface="Calibri" panose="020F0502020204030204" pitchFamily="34" charset="0"/>
                <a:ea typeface="+mn-ea"/>
                <a:cs typeface="+mn-cs"/>
              </a:rPr>
              <a:t> Use SQS queues to help determine the load on an application. When they are combined with Amazon EC2 Auto Scaling, you can scale the number of EC2 instances out or in, depending on the volume of traffic</a:t>
            </a:r>
            <a:r>
              <a:rPr lang="en-US" kern="1200" dirty="0">
                <a:solidFill>
                  <a:schemeClr val="tx1"/>
                </a:solidFill>
                <a:effectLst/>
                <a:latin typeface="Calibri" panose="020F0502020204030204" pitchFamily="34" charset="0"/>
                <a:ea typeface="+mn-ea"/>
                <a:cs typeface="+mn-cs"/>
              </a:rPr>
              <a:t>.</a:t>
            </a:r>
          </a:p>
          <a:p>
            <a:endParaRPr lang="en-US" dirty="0"/>
          </a:p>
        </p:txBody>
      </p:sp>
    </p:spTree>
    <p:extLst>
      <p:ext uri="{BB962C8B-B14F-4D97-AF65-F5344CB8AC3E}">
        <p14:creationId xmlns:p14="http://schemas.microsoft.com/office/powerpoint/2010/main" val="253854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There are two types of SQS queues: </a:t>
            </a:r>
          </a:p>
          <a:p>
            <a:endParaRPr lang="en-US" b="1" kern="1200" dirty="0">
              <a:solidFill>
                <a:schemeClr val="tx1"/>
              </a:solidFill>
              <a:effectLst/>
              <a:latin typeface="Calibri" panose="020F0502020204030204" pitchFamily="34" charset="0"/>
              <a:ea typeface="+mn-ea"/>
              <a:cs typeface="+mn-cs"/>
            </a:endParaRPr>
          </a:p>
          <a:p>
            <a:r>
              <a:rPr lang="en-US" b="1" kern="1200" dirty="0">
                <a:solidFill>
                  <a:schemeClr val="tx1"/>
                </a:solidFill>
                <a:effectLst/>
                <a:latin typeface="Calibri" panose="020F0502020204030204" pitchFamily="34" charset="0"/>
                <a:ea typeface="+mn-ea"/>
                <a:cs typeface="+mn-cs"/>
              </a:rPr>
              <a:t>Standard</a:t>
            </a:r>
            <a:r>
              <a:rPr lang="en-US" kern="1200" dirty="0">
                <a:solidFill>
                  <a:schemeClr val="tx1"/>
                </a:solidFill>
                <a:effectLst/>
                <a:latin typeface="Calibri" panose="020F0502020204030204" pitchFamily="34" charset="0"/>
                <a:ea typeface="+mn-ea"/>
                <a:cs typeface="+mn-cs"/>
              </a:rPr>
              <a:t> queues offer:</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At-least-once delivery – A message is delivered at least once, but occasionally more than one copy of a message is delivered.</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Best-effort ordering – Occasionally, messages might be delivered in an order that is different from the order that they were sent in.</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Nearly unlimited throughput – Standard queues support a nearly unlimited number of transactions per section (TPS) per API action.</a:t>
            </a:r>
          </a:p>
          <a:p>
            <a:r>
              <a:rPr lang="en-US" kern="1200" dirty="0">
                <a:solidFill>
                  <a:schemeClr val="tx1"/>
                </a:solidFill>
                <a:effectLst/>
                <a:latin typeface="Calibri" panose="020F0502020204030204" pitchFamily="34" charset="0"/>
                <a:ea typeface="+mn-ea"/>
                <a:cs typeface="+mn-cs"/>
              </a:rPr>
              <a:t> </a:t>
            </a:r>
          </a:p>
          <a:p>
            <a:r>
              <a:rPr lang="en-US" b="1" kern="1200" dirty="0">
                <a:solidFill>
                  <a:schemeClr val="tx1"/>
                </a:solidFill>
                <a:effectLst/>
                <a:latin typeface="Calibri" panose="020F0502020204030204" pitchFamily="34" charset="0"/>
                <a:ea typeface="+mn-ea"/>
                <a:cs typeface="+mn-cs"/>
              </a:rPr>
              <a:t>First in, first out (FIFO)</a:t>
            </a:r>
            <a:r>
              <a:rPr lang="en-US" kern="1200" dirty="0">
                <a:solidFill>
                  <a:schemeClr val="tx1"/>
                </a:solidFill>
                <a:effectLst/>
                <a:latin typeface="Calibri" panose="020F0502020204030204" pitchFamily="34" charset="0"/>
                <a:ea typeface="+mn-ea"/>
                <a:cs typeface="+mn-cs"/>
              </a:rPr>
              <a:t> queues:</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Are designed to guarantee that messages are processed exactly once, in the exact order that they are sent and received.</a:t>
            </a:r>
          </a:p>
          <a:p>
            <a:pPr marL="171450" indent="-171450">
              <a:buFont typeface="Arial" panose="020B0604020202020204" pitchFamily="34" charset="0"/>
              <a:buChar char="•"/>
            </a:pPr>
            <a:r>
              <a:rPr lang="en-US" kern="1200" baseline="0" dirty="0">
                <a:solidFill>
                  <a:schemeClr val="tx1"/>
                </a:solidFill>
                <a:effectLst/>
                <a:latin typeface="Calibri" panose="020F0502020204030204" pitchFamily="34" charset="0"/>
                <a:ea typeface="+mn-ea"/>
                <a:cs typeface="+mn-cs"/>
              </a:rPr>
              <a:t>Provide high throughput – FIFO queues support up to 300 messages per second </a:t>
            </a:r>
            <a:r>
              <a:rPr lang="en-US" kern="1200" dirty="0">
                <a:solidFill>
                  <a:schemeClr val="tx1"/>
                </a:solidFill>
                <a:effectLst/>
                <a:latin typeface="Calibri" panose="020F0502020204030204" pitchFamily="34" charset="0"/>
                <a:ea typeface="+mn-ea"/>
                <a:cs typeface="+mn-cs"/>
              </a:rPr>
              <a:t>(300 send, receive, or delete operations per second). When you batch 10 messages per operation (maximum), FIFO queues can support up to 3,000 messages per second.</a:t>
            </a:r>
          </a:p>
        </p:txBody>
      </p:sp>
    </p:spTree>
    <p:extLst>
      <p:ext uri="{BB962C8B-B14F-4D97-AF65-F5344CB8AC3E}">
        <p14:creationId xmlns:p14="http://schemas.microsoft.com/office/powerpoint/2010/main" val="242422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Amazon SQS features dead-letter queue support. A </a:t>
            </a:r>
            <a:r>
              <a:rPr lang="en-US" i="1" kern="1200" dirty="0">
                <a:solidFill>
                  <a:schemeClr val="tx1"/>
                </a:solidFill>
                <a:effectLst/>
                <a:latin typeface="Calibri" panose="020F0502020204030204" pitchFamily="34" charset="0"/>
                <a:ea typeface="+mn-ea"/>
                <a:cs typeface="+mn-cs"/>
              </a:rPr>
              <a:t>dead-letter queue </a:t>
            </a:r>
            <a:r>
              <a:rPr lang="en-US" kern="1200" dirty="0">
                <a:solidFill>
                  <a:schemeClr val="tx1"/>
                </a:solidFill>
                <a:effectLst/>
                <a:latin typeface="Calibri" panose="020F0502020204030204" pitchFamily="34" charset="0"/>
                <a:ea typeface="+mn-ea"/>
                <a:cs typeface="+mn-cs"/>
              </a:rPr>
              <a:t>(DLQ) is a queue of messages that could not be processed. It receives messages after the maximum number of processing attempts has been reached. A DLQ is like any other SQS queue: messages can be sent to it and received from it. You can create a DLQ from the Amazon SQS API and the console.</a:t>
            </a:r>
          </a:p>
        </p:txBody>
      </p:sp>
    </p:spTree>
    <p:extLst>
      <p:ext uri="{BB962C8B-B14F-4D97-AF65-F5344CB8AC3E}">
        <p14:creationId xmlns:p14="http://schemas.microsoft.com/office/powerpoint/2010/main" val="4416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Decoupling your architecture</a:t>
            </a:r>
          </a:p>
          <a:p>
            <a:pPr marL="228600" indent="-228600">
              <a:buFont typeface="+mj-lt"/>
              <a:buAutoNum type="arabicPeriod"/>
            </a:pPr>
            <a:r>
              <a:rPr lang="en-US" sz="1100" kern="1200" dirty="0">
                <a:solidFill>
                  <a:schemeClr val="tx1"/>
                </a:solidFill>
                <a:effectLst/>
                <a:latin typeface="+mn-lt"/>
                <a:ea typeface="+mn-ea"/>
                <a:cs typeface="+mn-cs"/>
              </a:rPr>
              <a:t>Decoupling with Amazon Simple Queue Service (Amazon SQS)</a:t>
            </a:r>
          </a:p>
          <a:p>
            <a:pPr marL="228600" indent="-228600">
              <a:buFont typeface="+mj-lt"/>
              <a:buAutoNum type="arabicPeriod"/>
            </a:pPr>
            <a:r>
              <a:rPr lang="en-US" sz="1100" kern="1200" dirty="0">
                <a:solidFill>
                  <a:schemeClr val="tx1"/>
                </a:solidFill>
                <a:effectLst/>
                <a:latin typeface="+mn-lt"/>
                <a:ea typeface="+mn-ea"/>
                <a:cs typeface="+mn-cs"/>
              </a:rPr>
              <a:t>Decoupling with Amazon Simple Notification Service (Amazon SNS)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latin typeface="+mn-lt"/>
              </a:rPr>
              <a:t>Sending messages between cloud applications and on-premises with Amazon MQ</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At the end of this module,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kern="1200" dirty="0">
                <a:solidFill>
                  <a:schemeClr val="tx1"/>
                </a:solidFill>
                <a:effectLst/>
                <a:latin typeface="Calibri" panose="020F0502020204030204" pitchFamily="34" charset="0"/>
                <a:ea typeface="+mn-ea"/>
                <a:cs typeface="+mn-cs"/>
              </a:rPr>
              <a:t>Another feature of Amazon SQS is the visibility timeout. </a:t>
            </a:r>
            <a:r>
              <a:rPr lang="en-US" i="1" kern="1200" dirty="0">
                <a:solidFill>
                  <a:schemeClr val="tx1"/>
                </a:solidFill>
                <a:effectLst/>
                <a:latin typeface="Calibri" panose="020F0502020204030204" pitchFamily="34" charset="0"/>
                <a:ea typeface="+mn-ea"/>
                <a:cs typeface="+mn-cs"/>
              </a:rPr>
              <a:t>Visibility timeout </a:t>
            </a:r>
            <a:r>
              <a:rPr lang="en-US" kern="1200" dirty="0">
                <a:solidFill>
                  <a:schemeClr val="tx1"/>
                </a:solidFill>
                <a:effectLst/>
                <a:latin typeface="Calibri" panose="020F0502020204030204" pitchFamily="34" charset="0"/>
                <a:ea typeface="+mn-ea"/>
                <a:cs typeface="+mn-cs"/>
              </a:rPr>
              <a:t>is the period of time </a:t>
            </a:r>
            <a:r>
              <a:rPr lang="en-US" b="0" i="0" kern="1200" dirty="0">
                <a:solidFill>
                  <a:schemeClr val="tx1"/>
                </a:solidFill>
                <a:effectLst/>
                <a:latin typeface="Calibri" panose="020F0502020204030204" pitchFamily="34" charset="0"/>
                <a:ea typeface="+mn-ea"/>
                <a:cs typeface="+mn-cs"/>
              </a:rPr>
              <a:t>when Amazon SQS prevents other consumers from receiving and processing the same message. The timeout helps ensure that a job does not get processed multiple times and cause duplication. </a:t>
            </a:r>
            <a:r>
              <a:rPr lang="en-US" kern="1200" dirty="0">
                <a:solidFill>
                  <a:schemeClr val="tx1"/>
                </a:solidFill>
                <a:effectLst/>
                <a:latin typeface="Calibri" panose="020F0502020204030204" pitchFamily="34" charset="0"/>
                <a:ea typeface="+mn-ea"/>
                <a:cs typeface="+mn-cs"/>
              </a:rPr>
              <a:t>During the visibility timeout, the component that received the message processes it and then deletes it from the queue. </a:t>
            </a:r>
            <a:r>
              <a:rPr lang="en-US" b="0" i="0" kern="1200" dirty="0">
                <a:solidFill>
                  <a:schemeClr val="tx1"/>
                </a:solidFill>
                <a:effectLst/>
                <a:latin typeface="Calibri" panose="020F0502020204030204" pitchFamily="34" charset="0"/>
                <a:ea typeface="+mn-ea"/>
                <a:cs typeface="+mn-cs"/>
              </a:rPr>
              <a:t>The default visibility timeout for a message is 30 seconds, and the maximum is 12 hours.</a:t>
            </a:r>
            <a:r>
              <a:rPr lang="en-US" b="0" i="0" kern="1200" baseline="0" dirty="0">
                <a:solidFill>
                  <a:schemeClr val="tx1"/>
                </a:solidFill>
                <a:effectLst/>
                <a:latin typeface="Calibri" panose="020F0502020204030204" pitchFamily="34" charset="0"/>
                <a:ea typeface="+mn-ea"/>
                <a:cs typeface="+mn-cs"/>
              </a:rPr>
              <a:t> </a:t>
            </a:r>
          </a:p>
          <a:p>
            <a:endParaRPr lang="en-US" b="0" i="0" kern="1200" baseline="0" dirty="0">
              <a:solidFill>
                <a:schemeClr val="tx1"/>
              </a:solidFill>
              <a:effectLst/>
              <a:latin typeface="Calibri" panose="020F0502020204030204" pitchFamily="34" charset="0"/>
              <a:ea typeface="+mn-ea"/>
              <a:cs typeface="+mn-cs"/>
            </a:endParaRPr>
          </a:p>
          <a:p>
            <a:r>
              <a:rPr lang="en-US" dirty="0">
                <a:latin typeface="Calibri" panose="020F0502020204030204" pitchFamily="34" charset="0"/>
              </a:rPr>
              <a:t>If the consumer fails to process and delete the message before the visibility timeout expires, the message becomes visible to other consumers and it might be processed again. Typically, you should set the visibility timeout to the maximum time that it takes your application to process and delete a message from the queue.</a:t>
            </a:r>
            <a:endParaRPr lang="en-US"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341472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kern="1200" dirty="0">
                <a:solidFill>
                  <a:schemeClr val="tx1"/>
                </a:solidFill>
                <a:effectLst/>
                <a:latin typeface="Calibri" panose="020F0502020204030204" pitchFamily="34" charset="0"/>
                <a:ea typeface="+mn-ea"/>
                <a:cs typeface="+mn-cs"/>
              </a:rPr>
              <a:t>Finally, Amazon SQS supports both support short polling and long polling </a:t>
            </a:r>
            <a:r>
              <a:rPr lang="en-US" kern="1200" dirty="0">
                <a:solidFill>
                  <a:schemeClr val="tx1"/>
                </a:solidFill>
                <a:effectLst/>
                <a:latin typeface="Calibri" panose="020F0502020204030204" pitchFamily="34" charset="0"/>
                <a:ea typeface="+mn-ea"/>
                <a:cs typeface="+mn-cs"/>
              </a:rPr>
              <a:t>to retrieve messages from your SQS queues. By default, queues use short polling. </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Short polling queries only a subset of the servers (based on a weighted random distribution) to find messages can be included in the response. Amazon SQS sends the response immediately, even if the query found no messages. </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By contrast, long polling queries all the servers for messages. Amazon SQS sends the response after it collects the maximum number of messages for the response, or the polling wait time expires. </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Long polling makes it inexpensive to retrieve messages from your SQS queue as soon as the messages are available. Long polling might reduce the cost of using Amazon SQS because you can reduce the number of empty receives.</a:t>
            </a:r>
          </a:p>
        </p:txBody>
      </p:sp>
    </p:spTree>
    <p:extLst>
      <p:ext uri="{BB962C8B-B14F-4D97-AF65-F5344CB8AC3E}">
        <p14:creationId xmlns:p14="http://schemas.microsoft.com/office/powerpoint/2010/main" val="1399692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The lifecycle of a message in an SQS queue can be illustrated with the following scenario. First, a producer sends a message to a queue, and the message is distributed across the SQS servers redundantly. </a:t>
            </a:r>
            <a:endParaRPr lang="en-US" dirty="0">
              <a:latin typeface="Calibri" panose="020F0502020204030204" pitchFamily="34" charset="0"/>
            </a:endParaRPr>
          </a:p>
        </p:txBody>
      </p:sp>
    </p:spTree>
    <p:extLst>
      <p:ext uri="{BB962C8B-B14F-4D97-AF65-F5344CB8AC3E}">
        <p14:creationId xmlns:p14="http://schemas.microsoft.com/office/powerpoint/2010/main" val="396626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Calibri" panose="020F0502020204030204" pitchFamily="34" charset="0"/>
                <a:ea typeface="+mn-ea"/>
                <a:cs typeface="+mn-cs"/>
              </a:rPr>
              <a:t>When a consumer is ready to process the message, it retrieves the message from the queue. While the message is being processed, it remains in the 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Calibri" panose="020F0502020204030204" pitchFamily="34" charset="0"/>
                <a:ea typeface="+mn-ea"/>
                <a:cs typeface="+mn-cs"/>
              </a:rPr>
              <a:t>During the visibility timeout, other consumers cannot process the message. </a:t>
            </a:r>
            <a:r>
              <a:rPr lang="en-US" b="0" i="0" kern="1200" baseline="0" dirty="0">
                <a:solidFill>
                  <a:schemeClr val="tx1"/>
                </a:solidFill>
                <a:effectLst/>
                <a:latin typeface="Calibri" panose="020F0502020204030204" pitchFamily="34" charset="0"/>
                <a:ea typeface="+mn-ea"/>
                <a:cs typeface="+mn-cs"/>
              </a:rPr>
              <a:t>I</a:t>
            </a:r>
            <a:r>
              <a:rPr lang="en-US" b="0" i="0" kern="1200" dirty="0">
                <a:solidFill>
                  <a:schemeClr val="tx1"/>
                </a:solidFill>
                <a:effectLst/>
                <a:latin typeface="Calibri" panose="020F0502020204030204" pitchFamily="34" charset="0"/>
                <a:ea typeface="+mn-ea"/>
                <a:cs typeface="+mn-cs"/>
              </a:rPr>
              <a:t>n this example, the visibility timeout is </a:t>
            </a:r>
            <a:r>
              <a:rPr lang="en-US" b="0" i="1" kern="1200" dirty="0">
                <a:solidFill>
                  <a:schemeClr val="tx1"/>
                </a:solidFill>
                <a:effectLst/>
                <a:latin typeface="Calibri" panose="020F0502020204030204" pitchFamily="34" charset="0"/>
                <a:ea typeface="+mn-ea"/>
                <a:cs typeface="+mn-cs"/>
              </a:rPr>
              <a:t>40 seconds</a:t>
            </a:r>
            <a:r>
              <a:rPr lang="en-US" b="0" i="0" kern="1200" dirty="0">
                <a:solidFill>
                  <a:schemeClr val="tx1"/>
                </a:solidFill>
                <a:effectLst/>
                <a:latin typeface="Calibri" panose="020F0502020204030204" pitchFamily="34" charset="0"/>
                <a:ea typeface="+mn-ea"/>
                <a:cs typeface="+mn-cs"/>
              </a:rPr>
              <a:t>. </a:t>
            </a:r>
            <a:endParaRPr lang="en-US" dirty="0">
              <a:latin typeface="Calibri" panose="020F0502020204030204" pitchFamily="34" charset="0"/>
            </a:endParaRPr>
          </a:p>
        </p:txBody>
      </p:sp>
    </p:spTree>
    <p:extLst>
      <p:ext uri="{BB962C8B-B14F-4D97-AF65-F5344CB8AC3E}">
        <p14:creationId xmlns:p14="http://schemas.microsoft.com/office/powerpoint/2010/main" val="3119420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After processing the message, the consumer deletes the message from the queue. This action prevents the message from being received and processed again when the visibility timeout expires. </a:t>
            </a:r>
          </a:p>
          <a:p>
            <a:endParaRPr lang="en-US" b="0" i="0" kern="1200" dirty="0">
              <a:solidFill>
                <a:schemeClr val="tx1"/>
              </a:solidFill>
              <a:effectLst/>
              <a:latin typeface="Calibri" panose="020F0502020204030204" pitchFamily="34" charset="0"/>
              <a:ea typeface="+mn-ea"/>
              <a:cs typeface="+mn-cs"/>
            </a:endParaRPr>
          </a:p>
          <a:p>
            <a:r>
              <a:rPr lang="en-US" b="0" i="0" kern="1200" dirty="0">
                <a:solidFill>
                  <a:schemeClr val="tx1"/>
                </a:solidFill>
                <a:effectLst/>
                <a:latin typeface="Calibri" panose="020F0502020204030204" pitchFamily="34" charset="0"/>
                <a:ea typeface="+mn-ea"/>
                <a:cs typeface="+mn-cs"/>
              </a:rPr>
              <a:t>Amazon SQS doesn't automatically delete the message. Because Amazon SQS is a distributed system, there's no guarantee that the consumer actually receives the message (for example, because of a connectivity issue, or an issue in the consumer application). Therefore, the consumer must delete the message from the queue after receiving and processing it.</a:t>
            </a:r>
          </a:p>
        </p:txBody>
      </p:sp>
    </p:spTree>
    <p:extLst>
      <p:ext uri="{BB962C8B-B14F-4D97-AF65-F5344CB8AC3E}">
        <p14:creationId xmlns:p14="http://schemas.microsoft.com/office/powerpoint/2010/main" val="249797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Again, consider the ordering processing application that you learned about in the previous section. You can decouple the architecture for this application by introducing an SQS queue. You can use the queue to isolate the processing logic into its own component so that it runs in a separate process from the web application.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design enables the system to be more resilient to spikes in traffic. Further, it enables work to be performed only as fast as necessary to manage costs.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addition, you now have a mechanism for persisting orders as messages (with the queue acting as a temporary database). You also moved the scope of your transaction with your database further down the stack. If an application exception or transaction fails, this design helps to ensure that the order processing can be retried or redirected to a dead letter queue for re-processing at a later stage. </a:t>
            </a:r>
          </a:p>
          <a:p>
            <a:endParaRPr lang="en-US" dirty="0"/>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For more information about this use case, see </a:t>
            </a:r>
            <a:r>
              <a:rPr lang="en-US" sz="1100" dirty="0">
                <a:ea typeface="Amazon Ember Light" panose="020B0403020204020204" pitchFamily="34" charset="0"/>
                <a:cs typeface="Amazon Ember Light" panose="020B0403020204020204" pitchFamily="34" charset="0"/>
                <a:hlinkClick r:id="rId3"/>
              </a:rPr>
              <a:t>this AWS Compute Blog post</a:t>
            </a:r>
            <a:r>
              <a:rPr lang="en-US" dirty="0"/>
              <a:t>.</a:t>
            </a:r>
          </a:p>
        </p:txBody>
      </p:sp>
    </p:spTree>
    <p:extLst>
      <p:ext uri="{BB962C8B-B14F-4D97-AF65-F5344CB8AC3E}">
        <p14:creationId xmlns:p14="http://schemas.microsoft.com/office/powerpoint/2010/main" val="360172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These common use cases demonstrate where a message queue is a great fit: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latin typeface="Calibri" panose="020F0502020204030204" pitchFamily="34" charset="0"/>
              </a:rPr>
              <a:t>Service-to-service communication – </a:t>
            </a:r>
            <a:r>
              <a:rPr lang="en-US" i="0" dirty="0">
                <a:latin typeface="Calibri" panose="020F0502020204030204" pitchFamily="34" charset="0"/>
              </a:rPr>
              <a:t>For</a:t>
            </a:r>
            <a:r>
              <a:rPr lang="en-US" i="1" dirty="0">
                <a:latin typeface="Calibri" panose="020F0502020204030204" pitchFamily="34" charset="0"/>
              </a:rPr>
              <a:t> </a:t>
            </a:r>
            <a:r>
              <a:rPr lang="en-US" dirty="0">
                <a:latin typeface="Calibri" panose="020F0502020204030204" pitchFamily="34" charset="0"/>
              </a:rPr>
              <a:t>example, consider a frontend website that must update a customer’s delivery address in a backend customer relationship management (CRM) service. You can have the code of the frontend website send messages to an SQS queue, and have the backend CRM service consume them.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latin typeface="Calibri" panose="020F0502020204030204" pitchFamily="34" charset="0"/>
              </a:rPr>
              <a:t>Asynchronous work items –</a:t>
            </a:r>
            <a:r>
              <a:rPr lang="en-US" dirty="0">
                <a:latin typeface="Calibri" panose="020F0502020204030204" pitchFamily="34" charset="0"/>
              </a:rPr>
              <a:t> For example, say that a hotel booking system must cancel a reservation, which is a process that takes a long time. You can send messages to an SQS queue and have the same hotel booking system consume those messages and perform asynchronous cancellations.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latin typeface="Calibri" panose="020F0502020204030204" pitchFamily="34" charset="0"/>
              </a:rPr>
              <a:t>State change notifications –</a:t>
            </a:r>
            <a:r>
              <a:rPr lang="en-US" dirty="0">
                <a:latin typeface="Calibri" panose="020F0502020204030204" pitchFamily="34" charset="0"/>
              </a:rPr>
              <a:t> For example, say that you have a service that manages some resource. You want other services to receive updates about changes to that resource. An inventory system might publish notifications when a certain item is low and needs to be ordered.</a:t>
            </a:r>
          </a:p>
        </p:txBody>
      </p:sp>
    </p:spTree>
    <p:extLst>
      <p:ext uri="{BB962C8B-B14F-4D97-AF65-F5344CB8AC3E}">
        <p14:creationId xmlns:p14="http://schemas.microsoft.com/office/powerpoint/2010/main" val="981094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It’s also important to know when a particular technology will </a:t>
            </a:r>
            <a:r>
              <a:rPr lang="en-US" i="1" dirty="0">
                <a:latin typeface="Calibri" panose="020F0502020204030204" pitchFamily="34" charset="0"/>
              </a:rPr>
              <a:t>not</a:t>
            </a:r>
            <a:r>
              <a:rPr lang="en-US" dirty="0">
                <a:latin typeface="Calibri" panose="020F0502020204030204" pitchFamily="34" charset="0"/>
              </a:rPr>
              <a:t> fit your use case. Messaging has its own set of commonly encountered anti-patterns. </a:t>
            </a:r>
          </a:p>
          <a:p>
            <a:endParaRPr lang="en-US" dirty="0">
              <a:latin typeface="Calibri" panose="020F0502020204030204" pitchFamily="34" charset="0"/>
            </a:endParaRPr>
          </a:p>
          <a:p>
            <a:pPr marL="171450" indent="-171450">
              <a:buFont typeface="Arial" panose="020B0604020202020204" pitchFamily="34" charset="0"/>
              <a:buChar char="•"/>
            </a:pPr>
            <a:r>
              <a:rPr lang="en-US" i="1" dirty="0">
                <a:latin typeface="Calibri" panose="020F0502020204030204" pitchFamily="34" charset="0"/>
              </a:rPr>
              <a:t>Selecting specific messages – </a:t>
            </a:r>
            <a:r>
              <a:rPr lang="en-US" dirty="0">
                <a:latin typeface="Calibri" panose="020F0502020204030204" pitchFamily="34" charset="0"/>
              </a:rPr>
              <a:t>You might want to selectively receive messages from a queue that match a particular set of attributes, or match an ad hoc logical query. </a:t>
            </a:r>
            <a:r>
              <a:rPr lang="en-US" b="0" dirty="0">
                <a:latin typeface="Calibri" panose="020F0502020204030204" pitchFamily="34" charset="0"/>
              </a:rPr>
              <a:t>For example, a service requests a message with a particular attribute because it contains a response to another message that the service sent out. In this scenario, the queue can have messages in it that no one is polling for and are never consumed. </a:t>
            </a:r>
          </a:p>
          <a:p>
            <a:pPr marL="171450" indent="-171450">
              <a:buFont typeface="Arial" panose="020B0604020202020204" pitchFamily="34" charset="0"/>
              <a:buChar char="•"/>
            </a:pPr>
            <a:r>
              <a:rPr lang="en-US" b="0" i="1" dirty="0">
                <a:latin typeface="Calibri" panose="020F0502020204030204" pitchFamily="34" charset="0"/>
              </a:rPr>
              <a:t>Large messages –</a:t>
            </a:r>
            <a:r>
              <a:rPr lang="en-US" b="0" dirty="0">
                <a:latin typeface="Calibri" panose="020F0502020204030204" pitchFamily="34" charset="0"/>
              </a:rPr>
              <a:t> Most messaging protocols and implementations work best with reasonably sized messages (in the tens or hundreds of KBs). As message sizes grow, it’s best to use a dedicated storage system (such as Amazon S3), and pass a reference to an object in the store that is in the message itself. </a:t>
            </a:r>
          </a:p>
        </p:txBody>
      </p:sp>
    </p:spTree>
    <p:extLst>
      <p:ext uri="{BB962C8B-B14F-4D97-AF65-F5344CB8AC3E}">
        <p14:creationId xmlns:p14="http://schemas.microsoft.com/office/powerpoint/2010/main" val="787176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SQS is a fully managed, message-queuing service that enables you to decouple application components so they run independently.</a:t>
            </a:r>
          </a:p>
          <a:p>
            <a:pPr marL="171450" indent="-171450">
              <a:buFont typeface="Arial" panose="020B0604020202020204" pitchFamily="34" charset="0"/>
              <a:buChar char="•"/>
            </a:pPr>
            <a:r>
              <a:rPr lang="en-US" dirty="0"/>
              <a:t>Amazon SQS supports standard and FIFO queues.</a:t>
            </a:r>
          </a:p>
          <a:p>
            <a:pPr marL="171450" indent="-171450">
              <a:buFont typeface="Arial" panose="020B0604020202020204" pitchFamily="34" charset="0"/>
              <a:buChar char="•"/>
            </a:pPr>
            <a:r>
              <a:rPr lang="en-US" dirty="0"/>
              <a:t>A producer sends a message to a queue. A consumer processes and deletes the message during the visibility timeout.</a:t>
            </a:r>
          </a:p>
          <a:p>
            <a:pPr marL="171450" indent="-171450">
              <a:buFont typeface="Arial" panose="020B0604020202020204" pitchFamily="34" charset="0"/>
              <a:buChar char="•"/>
            </a:pPr>
            <a:r>
              <a:rPr lang="en-US" dirty="0"/>
              <a:t>Messages that cannot be processed can be sent to a dead letter queue.</a:t>
            </a:r>
          </a:p>
          <a:p>
            <a:pPr marL="171450" indent="-171450">
              <a:buFont typeface="Arial" panose="020B0604020202020204" pitchFamily="34" charset="0"/>
              <a:buChar char="•"/>
            </a:pPr>
            <a:r>
              <a:rPr lang="en-US" dirty="0"/>
              <a:t>Long polling is a way to retrieve a large number of messages from your SQS queues.</a:t>
            </a:r>
          </a:p>
        </p:txBody>
      </p:sp>
    </p:spTree>
    <p:extLst>
      <p:ext uri="{BB962C8B-B14F-4D97-AF65-F5344CB8AC3E}">
        <p14:creationId xmlns:p14="http://schemas.microsoft.com/office/powerpoint/2010/main" val="307757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4: Decoupling with Amazon SNS.</a:t>
            </a:r>
          </a:p>
        </p:txBody>
      </p:sp>
    </p:spTree>
    <p:extLst>
      <p:ext uri="{BB962C8B-B14F-4D97-AF65-F5344CB8AC3E}">
        <p14:creationId xmlns:p14="http://schemas.microsoft.com/office/powerpoint/2010/main" val="3829250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Differentiate between tightly and loosely coupled architectures</a:t>
            </a:r>
          </a:p>
          <a:p>
            <a:pPr marL="171450" indent="-171450">
              <a:buFont typeface="Arial" panose="020B0604020202020204" pitchFamily="34" charset="0"/>
              <a:buChar char="•"/>
            </a:pPr>
            <a:r>
              <a:rPr lang="en-US" sz="1100" dirty="0"/>
              <a:t>Identify how Amazon SQS works and when to use it</a:t>
            </a:r>
          </a:p>
          <a:p>
            <a:pPr marL="171450" indent="-171450">
              <a:buFont typeface="Arial" panose="020B0604020202020204" pitchFamily="34" charset="0"/>
              <a:buChar char="•"/>
            </a:pPr>
            <a:r>
              <a:rPr lang="en-US" sz="1100" dirty="0"/>
              <a:t>Identify how Amazon SNS works and when to use it</a:t>
            </a:r>
          </a:p>
          <a:p>
            <a:pPr marL="171450" indent="-171450">
              <a:buFont typeface="Arial" panose="020B0604020202020204" pitchFamily="34" charset="0"/>
              <a:buChar char="•"/>
            </a:pPr>
            <a:r>
              <a:rPr lang="en-US" sz="1100" dirty="0"/>
              <a:t>Describe Amazon MQ</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663190"/>
          </a:xfrm>
        </p:spPr>
        <p:txBody>
          <a:bodyPr/>
          <a:lstStyle/>
          <a:p>
            <a:r>
              <a:rPr lang="en-US" dirty="0"/>
              <a:t>In</a:t>
            </a:r>
            <a:r>
              <a:rPr lang="en-US" baseline="0" dirty="0"/>
              <a:t> modern cloud architecture, </a:t>
            </a:r>
            <a:r>
              <a:rPr lang="en-US" dirty="0"/>
              <a:t>applications are decoupled into smaller, independent building blocks that are easier to develop, deploy, and maintain. Publish/subscribe (pub/sub) messaging provides instant event notifications for distributed applications.  </a:t>
            </a:r>
          </a:p>
          <a:p>
            <a:endParaRPr lang="en-US" dirty="0"/>
          </a:p>
          <a:p>
            <a:r>
              <a:rPr lang="en-US" dirty="0"/>
              <a:t>The pub/sub</a:t>
            </a:r>
            <a:r>
              <a:rPr lang="en-US" baseline="0" dirty="0"/>
              <a:t> </a:t>
            </a:r>
            <a:r>
              <a:rPr lang="en-US" dirty="0"/>
              <a:t>model enables messages to be broadcast to different parts of a system asynchronously. A message </a:t>
            </a:r>
            <a:r>
              <a:rPr lang="en-US" i="1" dirty="0"/>
              <a:t>topic</a:t>
            </a:r>
            <a:r>
              <a:rPr lang="en-US" dirty="0"/>
              <a:t> provides a lightweight mechanism to broadcast asynchronous event notifications. It also provides endpoints that enable software components to connect to the topic so that they can send and receive those messages. </a:t>
            </a:r>
          </a:p>
          <a:p>
            <a:endParaRPr lang="en-US" dirty="0"/>
          </a:p>
          <a:p>
            <a:r>
              <a:rPr lang="en-US" dirty="0"/>
              <a:t>To broadcast a message, a component called a </a:t>
            </a:r>
            <a:r>
              <a:rPr lang="en-US" i="1" dirty="0"/>
              <a:t>publisher</a:t>
            </a:r>
            <a:r>
              <a:rPr lang="en-US" dirty="0"/>
              <a:t> pushes a message to the topic. Unlike message queues, which batch messages until they are retrieved, message topics transfer messages with no or little queuing, and push them out immediately to all </a:t>
            </a:r>
            <a:r>
              <a:rPr lang="en-US" i="1" dirty="0"/>
              <a:t>subscribers</a:t>
            </a:r>
            <a:r>
              <a:rPr lang="en-US" dirty="0"/>
              <a:t>. A subscriber</a:t>
            </a:r>
            <a:r>
              <a:rPr lang="en-US" baseline="0" dirty="0"/>
              <a:t> </a:t>
            </a:r>
            <a:r>
              <a:rPr lang="en-US" dirty="0"/>
              <a:t>will receive every message that is broadcast, unless it sets a message filtering policy. Examples</a:t>
            </a:r>
            <a:r>
              <a:rPr lang="en-US" baseline="0" dirty="0"/>
              <a:t> of subscribers include web servers, email addresses, Amazon SQS queues, and AWS Lambda functions.</a:t>
            </a:r>
          </a:p>
          <a:p>
            <a:endParaRPr lang="en-US" baseline="0" dirty="0"/>
          </a:p>
          <a:p>
            <a:r>
              <a:rPr lang="en-US" dirty="0"/>
              <a:t>The subscribers to the message topic often perform different functions, and can each do something different with the message in parallel. The publisher doesn’t need to know who is using the information that it broadcasts, and the subscribers don’t need to know who the message comes from. This style of messaging is a little different from message queues, where the component that sends the message often knows the destination it is sending to.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Arial" panose="020B0604020202020204" pitchFamily="34" charset="0"/>
              </a:rPr>
              <a:t>In</a:t>
            </a:r>
            <a:r>
              <a:rPr lang="en-US" baseline="0" dirty="0">
                <a:cs typeface="Arial" panose="020B0604020202020204" pitchFamily="34" charset="0"/>
              </a:rPr>
              <a:t> th</a:t>
            </a:r>
            <a:r>
              <a:rPr lang="en-US" dirty="0">
                <a:cs typeface="Arial" panose="020B0604020202020204" pitchFamily="34" charset="0"/>
              </a:rPr>
              <a:t>e pub/sub messaging paradigm, notifications are delivered to clients by using a </a:t>
            </a:r>
            <a:r>
              <a:rPr lang="en-US" i="1" dirty="0">
                <a:cs typeface="Arial" panose="020B0604020202020204" pitchFamily="34" charset="0"/>
              </a:rPr>
              <a:t>push mechanism </a:t>
            </a:r>
            <a:r>
              <a:rPr lang="en-US" dirty="0">
                <a:cs typeface="Arial" panose="020B0604020202020204" pitchFamily="34" charset="0"/>
              </a:rPr>
              <a:t>that </a:t>
            </a:r>
            <a:r>
              <a:rPr lang="en-US" dirty="0">
                <a:solidFill>
                  <a:srgbClr val="000000"/>
                </a:solidFill>
                <a:cs typeface="Arial" panose="020B0604020202020204" pitchFamily="34" charset="0"/>
              </a:rPr>
              <a:t>eliminates</a:t>
            </a:r>
            <a:r>
              <a:rPr lang="en-US" dirty="0">
                <a:cs typeface="Arial" panose="020B0604020202020204" pitchFamily="34" charset="0"/>
              </a:rPr>
              <a:t> the need to periodically check or poll for new information and </a:t>
            </a:r>
            <a:r>
              <a:rPr lang="en-US" dirty="0">
                <a:solidFill>
                  <a:srgbClr val="000000"/>
                </a:solidFill>
                <a:cs typeface="Arial" panose="020B0604020202020204" pitchFamily="34" charset="0"/>
              </a:rPr>
              <a:t>updates</a:t>
            </a:r>
            <a:r>
              <a:rPr lang="en-US" dirty="0">
                <a:cs typeface="Arial" panose="020B0604020202020204" pitchFamily="34" charset="0"/>
              </a:rPr>
              <a:t>.</a:t>
            </a:r>
          </a:p>
        </p:txBody>
      </p:sp>
    </p:spTree>
    <p:extLst>
      <p:ext uri="{BB962C8B-B14F-4D97-AF65-F5344CB8AC3E}">
        <p14:creationId xmlns:p14="http://schemas.microsoft.com/office/powerpoint/2010/main" val="674708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375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Simple Notification Service (Amazon SNS)</a:t>
            </a:r>
            <a:r>
              <a:rPr lang="en-US" kern="1200" baseline="0" dirty="0">
                <a:solidFill>
                  <a:schemeClr val="tx1"/>
                </a:solidFill>
                <a:effectLst/>
                <a:ea typeface="+mn-ea"/>
                <a:cs typeface="+mn-cs"/>
              </a:rPr>
              <a:t> </a:t>
            </a:r>
            <a:r>
              <a:rPr lang="en-US" kern="1200" dirty="0">
                <a:solidFill>
                  <a:schemeClr val="tx1"/>
                </a:solidFill>
                <a:effectLst/>
                <a:ea typeface="+mn-ea"/>
                <a:cs typeface="+mn-cs"/>
              </a:rPr>
              <a:t>is a web service that you can use to set up, operate, and send notifications from the cloud.</a:t>
            </a:r>
            <a:r>
              <a:rPr lang="en-US" kern="1200" baseline="0" dirty="0">
                <a:solidFill>
                  <a:schemeClr val="tx1"/>
                </a:solidFill>
                <a:effectLst/>
                <a:ea typeface="+mn-ea"/>
                <a:cs typeface="+mn-cs"/>
              </a:rPr>
              <a:t> The service </a:t>
            </a:r>
            <a:r>
              <a:rPr lang="en-US" kern="1200" dirty="0">
                <a:solidFill>
                  <a:schemeClr val="tx1"/>
                </a:solidFill>
                <a:effectLst/>
                <a:ea typeface="+mn-ea"/>
                <a:cs typeface="+mn-cs"/>
              </a:rPr>
              <a:t>follows the </a:t>
            </a:r>
            <a:r>
              <a:rPr lang="en-US" i="1" kern="1200" dirty="0">
                <a:solidFill>
                  <a:schemeClr val="tx1"/>
                </a:solidFill>
                <a:effectLst/>
                <a:ea typeface="+mn-ea"/>
                <a:cs typeface="+mn-cs"/>
              </a:rPr>
              <a:t>pub/sub</a:t>
            </a:r>
            <a:r>
              <a:rPr lang="en-US" kern="1200" dirty="0">
                <a:solidFill>
                  <a:schemeClr val="tx1"/>
                </a:solidFill>
                <a:effectLst/>
                <a:ea typeface="+mn-ea"/>
                <a:cs typeface="+mn-cs"/>
              </a:rPr>
              <a:t> messaging paradigm, where notifications are delivered to clients by using a push mechanism. Amazon SNS is designed to meet the needs of the largest and most demanding applications, and it enables applications to publish an unlimited number of messages at any time.</a:t>
            </a:r>
          </a:p>
          <a:p>
            <a:r>
              <a:rPr lang="en-US"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When you use Amazon SNS, you create a </a:t>
            </a:r>
            <a:r>
              <a:rPr lang="en-US" i="1" kern="1200" dirty="0">
                <a:solidFill>
                  <a:schemeClr val="tx1"/>
                </a:solidFill>
                <a:effectLst/>
                <a:ea typeface="+mn-ea"/>
                <a:cs typeface="+mn-cs"/>
              </a:rPr>
              <a:t>topic</a:t>
            </a:r>
            <a:r>
              <a:rPr lang="en-US" kern="1200" dirty="0">
                <a:solidFill>
                  <a:schemeClr val="tx1"/>
                </a:solidFill>
                <a:effectLst/>
                <a:ea typeface="+mn-ea"/>
                <a:cs typeface="+mn-cs"/>
              </a:rPr>
              <a:t> and set policies that restrict who can publish or subscribe to the topic. A publisher sends messages to topics that they have either created or that they have permission to publish to. Amazon SNS matches the topic to a list of subscribers who have subscribed to that topic and delivers the message to each of those subscribers. Each topic has a unique name that identifies the Amazon SNS endpoint for publishers to post messages and subscribers to register for notifications. Subscribers receive all messages that are published to the topics that they subscribe to, and all subscribers to a topic receive the same messages.</a:t>
            </a:r>
          </a:p>
          <a:p>
            <a:endParaRPr lang="en-US" kern="1200" dirty="0">
              <a:solidFill>
                <a:schemeClr val="tx1"/>
              </a:solidFill>
              <a:effectLst/>
              <a:ea typeface="+mn-ea"/>
              <a:cs typeface="+mn-cs"/>
            </a:endParaRPr>
          </a:p>
          <a:p>
            <a:r>
              <a:rPr lang="en-US" kern="1200" dirty="0">
                <a:solidFill>
                  <a:schemeClr val="tx1"/>
                </a:solidFill>
                <a:effectLst/>
                <a:ea typeface="+mn-ea"/>
                <a:cs typeface="+mn-cs"/>
              </a:rPr>
              <a:t>Amazon SNS supports encrypted topics. After you publish messages to encrypted topics, Amazon SNS uses customer master keys (CMKs) to encrypt your messages. CMKs are the primary resources in AWS KMS. Amazon SNS supports both customer managed and AWS managed CMKs. </a:t>
            </a:r>
          </a:p>
          <a:p>
            <a:endParaRPr lang="en-US" kern="1200" dirty="0">
              <a:solidFill>
                <a:schemeClr val="tx1"/>
              </a:solidFill>
              <a:effectLst/>
              <a:ea typeface="+mn-ea"/>
              <a:cs typeface="+mn-cs"/>
            </a:endParaRPr>
          </a:p>
          <a:p>
            <a:r>
              <a:rPr lang="en-US" kern="1200" dirty="0">
                <a:solidFill>
                  <a:schemeClr val="tx1"/>
                </a:solidFill>
                <a:effectLst/>
                <a:ea typeface="+mn-ea"/>
                <a:cs typeface="+mn-cs"/>
              </a:rPr>
              <a:t>When Amazon SNS receives your messages, they are encrypted by using a 256-bit Advanced Encryption Standard-Galois/Counter Mode (AES-GCM) algorithm. The encrypted messages are stored redundantly across multiple servers and data centers, and across multiple Availability Zones for durability. Messages are decrypted just before they are delivered to subscribed endpoints. For more information about encrypting messages published to Amazon SNS, read this </a:t>
            </a:r>
            <a:r>
              <a:rPr lang="en-US" dirty="0">
                <a:ea typeface="Amazon Ember Light" panose="020B0403020204020204" pitchFamily="34" charset="0"/>
                <a:cs typeface="Amazon Ember Light" panose="020B0403020204020204" pitchFamily="34" charset="0"/>
                <a:hlinkClick r:id="rId3"/>
              </a:rPr>
              <a:t>AWS Compute blog post</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2838150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Amazon SNS supports the following transport protocols for delivering messages:</a:t>
            </a:r>
          </a:p>
          <a:p>
            <a:endParaRPr lang="en-US" kern="1200" dirty="0">
              <a:solidFill>
                <a:schemeClr val="tx1"/>
              </a:solidFill>
              <a:effectLst/>
              <a:latin typeface="Calibri" panose="020F0502020204030204" pitchFamily="34" charset="0"/>
              <a:ea typeface="+mn-ea"/>
              <a:cs typeface="+mn-cs"/>
            </a:endParaRPr>
          </a:p>
          <a:p>
            <a:pPr marL="171450" lvl="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Email or Email-JSON</a:t>
            </a:r>
            <a:r>
              <a:rPr lang="en-US" i="0" kern="1200" dirty="0">
                <a:solidFill>
                  <a:schemeClr val="tx1"/>
                </a:solidFill>
                <a:effectLst/>
                <a:latin typeface="Calibri" panose="020F0502020204030204" pitchFamily="34" charset="0"/>
                <a:ea typeface="+mn-ea"/>
                <a:cs typeface="+mn-cs"/>
              </a:rPr>
              <a:t> </a:t>
            </a:r>
            <a:r>
              <a:rPr lang="en-US" kern="1200" dirty="0">
                <a:solidFill>
                  <a:schemeClr val="tx1"/>
                </a:solidFill>
                <a:effectLst/>
                <a:latin typeface="Calibri" panose="020F0502020204030204" pitchFamily="34" charset="0"/>
                <a:ea typeface="+mn-ea"/>
                <a:cs typeface="+mn-cs"/>
              </a:rPr>
              <a:t>– Messages are emailed to registered addresses. Email-JSON sends notifications as a JavaScript Object Notation (JSON) object, and Email sends text-based email message.</a:t>
            </a:r>
          </a:p>
          <a:p>
            <a:pPr marL="171450" lvl="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Hypertext Transfer Protocol (HTTP) or Secure HTTP (HTTPS)</a:t>
            </a:r>
            <a:r>
              <a:rPr lang="en-US" kern="1200" dirty="0">
                <a:solidFill>
                  <a:schemeClr val="tx1"/>
                </a:solidFill>
                <a:effectLst/>
                <a:latin typeface="Calibri" panose="020F0502020204030204" pitchFamily="34" charset="0"/>
                <a:ea typeface="+mn-ea"/>
                <a:cs typeface="+mn-cs"/>
              </a:rPr>
              <a:t> – During subscription registration, subscribers specify a URL. Messages are delivered through an HTTP POST request to the specified URL.</a:t>
            </a:r>
          </a:p>
          <a:p>
            <a:pPr marL="171450" lvl="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Short Message Service (SMS)</a:t>
            </a:r>
            <a:r>
              <a:rPr lang="en-US" kern="1200" dirty="0">
                <a:solidFill>
                  <a:schemeClr val="tx1"/>
                </a:solidFill>
                <a:effectLst/>
                <a:latin typeface="Calibri" panose="020F0502020204030204" pitchFamily="34" charset="0"/>
                <a:ea typeface="+mn-ea"/>
                <a:cs typeface="+mn-cs"/>
              </a:rPr>
              <a:t> – Messages are sent to registered phone numbers as SMS text messages.</a:t>
            </a:r>
          </a:p>
          <a:p>
            <a:pPr marL="171450" lvl="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Amazon SQS queues</a:t>
            </a:r>
            <a:r>
              <a:rPr lang="en-US" kern="1200" dirty="0">
                <a:solidFill>
                  <a:schemeClr val="tx1"/>
                </a:solidFill>
                <a:effectLst/>
                <a:latin typeface="Calibri" panose="020F0502020204030204" pitchFamily="34" charset="0"/>
                <a:ea typeface="+mn-ea"/>
                <a:cs typeface="+mn-cs"/>
              </a:rPr>
              <a:t> – Users specify an SQS standard queue as the endpoint. Amazon SNS will enqueue a notification message to the specified queue. FIFO queues are not currently supported.</a:t>
            </a:r>
          </a:p>
          <a:p>
            <a:pPr marL="171450" lvl="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AWS Lambda functions</a:t>
            </a:r>
            <a:r>
              <a:rPr lang="en-US" kern="1200" dirty="0">
                <a:solidFill>
                  <a:schemeClr val="tx1"/>
                </a:solidFill>
                <a:effectLst/>
                <a:latin typeface="Calibri" panose="020F0502020204030204" pitchFamily="34" charset="0"/>
                <a:ea typeface="+mn-ea"/>
                <a:cs typeface="+mn-cs"/>
              </a:rPr>
              <a:t> – Messages are delivered to AWS Lambda functions, which handle message customizations, enable message persistence, or communicate with other AWS services.</a:t>
            </a:r>
          </a:p>
          <a:p>
            <a:endParaRPr lang="en-US" dirty="0"/>
          </a:p>
        </p:txBody>
      </p:sp>
    </p:spTree>
    <p:extLst>
      <p:ext uri="{BB962C8B-B14F-4D97-AF65-F5344CB8AC3E}">
        <p14:creationId xmlns:p14="http://schemas.microsoft.com/office/powerpoint/2010/main" val="153566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There are many ways to use Amazon SNS:</a:t>
            </a:r>
          </a:p>
          <a:p>
            <a:r>
              <a:rPr lang="en-US" kern="1200" dirty="0">
                <a:solidFill>
                  <a:schemeClr val="tx1"/>
                </a:solidFill>
                <a:effectLst/>
                <a:latin typeface="Calibri" panose="020F0502020204030204" pitchFamily="34" charset="0"/>
                <a:ea typeface="+mn-ea"/>
                <a:cs typeface="+mn-cs"/>
              </a:rPr>
              <a:t> </a:t>
            </a:r>
          </a:p>
          <a:p>
            <a:pPr marL="17145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Application and system alerts</a:t>
            </a:r>
            <a:r>
              <a:rPr lang="en-US" kern="1200" dirty="0">
                <a:solidFill>
                  <a:schemeClr val="tx1"/>
                </a:solidFill>
                <a:effectLst/>
                <a:latin typeface="Calibri" panose="020F0502020204030204" pitchFamily="34" charset="0"/>
                <a:ea typeface="+mn-ea"/>
                <a:cs typeface="+mn-cs"/>
              </a:rPr>
              <a:t> – You can use Amazon SNS to receive immediate notification when an event occurs, such as a change to an Auto Scaling group.</a:t>
            </a:r>
          </a:p>
          <a:p>
            <a:pPr marL="17145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Push email and text messaging </a:t>
            </a:r>
            <a:r>
              <a:rPr lang="en-US" kern="1200" dirty="0">
                <a:solidFill>
                  <a:schemeClr val="tx1"/>
                </a:solidFill>
                <a:effectLst/>
                <a:latin typeface="Calibri" panose="020F0502020204030204" pitchFamily="34" charset="0"/>
                <a:ea typeface="+mn-ea"/>
                <a:cs typeface="+mn-cs"/>
              </a:rPr>
              <a:t>– You can use Amazon SNS to push targeted news headlines to subscribers by email or SMS. </a:t>
            </a:r>
          </a:p>
          <a:p>
            <a:pPr marL="171450" indent="-171450">
              <a:buFont typeface="Arial" panose="020B0604020202020204" pitchFamily="34" charset="0"/>
              <a:buChar char="•"/>
            </a:pPr>
            <a:r>
              <a:rPr lang="en-US" i="1" kern="1200" dirty="0">
                <a:solidFill>
                  <a:schemeClr val="tx1"/>
                </a:solidFill>
                <a:effectLst/>
                <a:latin typeface="Calibri" panose="020F0502020204030204" pitchFamily="34" charset="0"/>
                <a:ea typeface="+mn-ea"/>
                <a:cs typeface="+mn-cs"/>
              </a:rPr>
              <a:t>Mobile push notifications</a:t>
            </a:r>
            <a:r>
              <a:rPr lang="en-US" kern="1200" dirty="0">
                <a:solidFill>
                  <a:schemeClr val="tx1"/>
                </a:solidFill>
                <a:effectLst/>
                <a:latin typeface="Calibri" panose="020F0502020204030204" pitchFamily="34" charset="0"/>
                <a:ea typeface="+mn-ea"/>
                <a:cs typeface="+mn-cs"/>
              </a:rPr>
              <a:t> – You can use Amazon SNS to send notifications to an application, indicating that an update is available. The notification message can include a link to download and install the update.</a:t>
            </a:r>
            <a:r>
              <a:rPr lang="en-US" dirty="0">
                <a:effectLst/>
                <a:latin typeface="Calibri" panose="020F0502020204030204" pitchFamily="34" charset="0"/>
              </a:rPr>
              <a:t> </a:t>
            </a:r>
            <a:endParaRPr lang="en-US" dirty="0">
              <a:latin typeface="Calibri" panose="020F0502020204030204" pitchFamily="34" charset="0"/>
            </a:endParaRPr>
          </a:p>
        </p:txBody>
      </p:sp>
    </p:spTree>
    <p:extLst>
      <p:ext uri="{BB962C8B-B14F-4D97-AF65-F5344CB8AC3E}">
        <p14:creationId xmlns:p14="http://schemas.microsoft.com/office/powerpoint/2010/main" val="3586539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If you are planning to use Amazon SNS, consider the following points:</a:t>
            </a:r>
          </a:p>
          <a:p>
            <a:endParaRPr lang="en-US" kern="1200" dirty="0">
              <a:solidFill>
                <a:schemeClr val="tx1"/>
              </a:solidFill>
              <a:effectLst/>
              <a:ea typeface="+mn-ea"/>
              <a:cs typeface="+mn-cs"/>
            </a:endParaRPr>
          </a:p>
          <a:p>
            <a:pPr marL="171450" indent="-171450">
              <a:buFont typeface="Arial" panose="020B0604020202020204" pitchFamily="34" charset="0"/>
              <a:buChar char="•"/>
            </a:pPr>
            <a:r>
              <a:rPr lang="en-US" kern="1200" dirty="0">
                <a:solidFill>
                  <a:schemeClr val="tx1"/>
                </a:solidFill>
                <a:effectLst/>
                <a:ea typeface="+mn-ea"/>
                <a:cs typeface="+mn-cs"/>
              </a:rPr>
              <a:t>Each notification message contains a single published message. </a:t>
            </a:r>
          </a:p>
          <a:p>
            <a:pPr marL="171450" indent="-171450">
              <a:buFont typeface="Arial" panose="020B0604020202020204" pitchFamily="34" charset="0"/>
              <a:buChar char="•"/>
            </a:pPr>
            <a:endParaRPr lang="en-US" kern="1200" dirty="0">
              <a:solidFill>
                <a:schemeClr val="tx1"/>
              </a:solidFill>
              <a:effectLst/>
              <a:ea typeface="+mn-ea"/>
              <a:cs typeface="+mn-cs"/>
            </a:endParaRPr>
          </a:p>
          <a:p>
            <a:pPr marL="171450" indent="-171450">
              <a:buFont typeface="Arial" panose="020B0604020202020204" pitchFamily="34" charset="0"/>
              <a:buChar char="•"/>
            </a:pPr>
            <a:r>
              <a:rPr lang="en-US" kern="1200" dirty="0">
                <a:solidFill>
                  <a:schemeClr val="tx1"/>
                </a:solidFill>
                <a:effectLst/>
                <a:ea typeface="+mn-ea"/>
                <a:cs typeface="+mn-cs"/>
              </a:rPr>
              <a:t>When a message is delivered successfully, there is no way to recall it.</a:t>
            </a:r>
          </a:p>
          <a:p>
            <a:pPr marL="171450" indent="-171450">
              <a:buFont typeface="Arial" panose="020B0604020202020204" pitchFamily="34" charset="0"/>
              <a:buChar char="•"/>
            </a:pPr>
            <a:endParaRPr lang="en-US" kern="1200" dirty="0">
              <a:solidFill>
                <a:schemeClr val="tx1"/>
              </a:solidFill>
              <a:effectLst/>
              <a:ea typeface="+mn-ea"/>
              <a:cs typeface="+mn-cs"/>
            </a:endParaRPr>
          </a:p>
          <a:p>
            <a:pPr marL="171450" indent="-171450">
              <a:buFont typeface="Arial" panose="020B0604020202020204" pitchFamily="34" charset="0"/>
              <a:buChar char="•"/>
            </a:pPr>
            <a:r>
              <a:rPr lang="en-US" kern="1200" dirty="0">
                <a:solidFill>
                  <a:schemeClr val="tx1"/>
                </a:solidFill>
                <a:effectLst/>
                <a:ea typeface="+mn-ea"/>
                <a:cs typeface="+mn-cs"/>
              </a:rPr>
              <a:t>Amazon SNS will attempt to deliver messages from the publisher in the order that they were published into the topic. However, network issues could potentially result in out-of-order messages at the subscriber end.</a:t>
            </a:r>
          </a:p>
          <a:p>
            <a:pPr marL="171450" indent="-171450">
              <a:buFont typeface="Arial" panose="020B0604020202020204" pitchFamily="34" charset="0"/>
              <a:buChar char="•"/>
            </a:pPr>
            <a:endParaRPr lang="en-US" kern="1200" dirty="0">
              <a:solidFill>
                <a:schemeClr val="tx1"/>
              </a:solidFill>
              <a:effectLst/>
              <a:ea typeface="+mn-ea"/>
              <a:cs typeface="+mn-cs"/>
            </a:endParaRPr>
          </a:p>
          <a:p>
            <a:pPr marL="171450" indent="-171450">
              <a:buFont typeface="Arial" panose="020B0604020202020204" pitchFamily="34" charset="0"/>
              <a:buChar char="•"/>
            </a:pPr>
            <a:r>
              <a:rPr lang="en-US" kern="1200" dirty="0">
                <a:solidFill>
                  <a:schemeClr val="tx1"/>
                </a:solidFill>
                <a:effectLst/>
                <a:ea typeface="+mn-ea"/>
                <a:cs typeface="+mn-cs"/>
              </a:rPr>
              <a:t>Amazon SNS defines a delivery policy for each delivery protocol. The delivery policy defines how Amazon SNS retries the delivery of messages when server-side errors occur (that is, when the system that hosts the subscribed endpoint becomes unavailable). </a:t>
            </a:r>
            <a:r>
              <a:rPr lang="en-US" dirty="0"/>
              <a:t>If a message cannot be successfully delivered on the first attempt, Amazon </a:t>
            </a:r>
            <a:r>
              <a:rPr lang="en-US"/>
              <a:t>SNS uses </a:t>
            </a:r>
            <a:r>
              <a:rPr lang="en-US" dirty="0"/>
              <a:t>a four-phase retry policy: </a:t>
            </a:r>
          </a:p>
          <a:p>
            <a:pPr marL="685800" lvl="1" indent="-228600">
              <a:buFont typeface="+mj-lt"/>
              <a:buAutoNum type="arabicPeriod"/>
            </a:pPr>
            <a:r>
              <a:rPr lang="en-US" dirty="0"/>
              <a:t>Retries with no delay in between attempts; </a:t>
            </a:r>
          </a:p>
          <a:p>
            <a:pPr marL="685800" lvl="1" indent="-228600">
              <a:buFont typeface="+mj-lt"/>
              <a:buAutoNum type="arabicPeriod"/>
            </a:pPr>
            <a:r>
              <a:rPr lang="en-US" dirty="0"/>
              <a:t>Retries with minimum delay between attempts; </a:t>
            </a:r>
          </a:p>
          <a:p>
            <a:pPr marL="685800" lvl="1" indent="-228600">
              <a:buFont typeface="+mj-lt"/>
              <a:buAutoNum type="arabicPeriod"/>
            </a:pPr>
            <a:r>
              <a:rPr lang="en-US" dirty="0"/>
              <a:t>Retries according to a back-off model; </a:t>
            </a:r>
          </a:p>
          <a:p>
            <a:pPr marL="685800" lvl="1" indent="-228600">
              <a:buFont typeface="+mj-lt"/>
              <a:buAutoNum type="arabicPeriod"/>
            </a:pPr>
            <a:r>
              <a:rPr lang="en-US" dirty="0"/>
              <a:t>Retries with maximum delay between attempts. When the message delivery retry policy is exhausted, Amazon SNS can move the message to a DLQ</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3844261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With Amazon SNS, you can use topics to decouple message publishers from subscribers, fan-out messages to multiple recipients at one time, and eliminate polling in your applications.</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You can use Amazon SNS to send messages in a single account or to resources in different accounts.</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AWS services (such as Amazon EC2, Amazon S3, and Amazon CloudWatch) can publish messages to your SNS topics to trigger event-driven computing and workflows. In this example, after an image is uploaded to an S3 bucket, Amazon S3 triggers an event notification, which automatically sends the message to the SNS topic. Amazon SNS then delivers the S3 event notification to SQS queue subscribers. Auto Scaling groups of EC2 instances process the messages in the SQS queues and publish the processed images to an S3 bucket that serves the content to Amazon CloudFront. </a:t>
            </a:r>
          </a:p>
        </p:txBody>
      </p:sp>
    </p:spTree>
    <p:extLst>
      <p:ext uri="{BB962C8B-B14F-4D97-AF65-F5344CB8AC3E}">
        <p14:creationId xmlns:p14="http://schemas.microsoft.com/office/powerpoint/2010/main" val="1653917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Amazon SNS uses a pub/sub messaging paradigm and enables applications to send time-critical messages to multiple subscribers through a push mechanism.</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Amazon SQS uses a send/receive messaging paradigm and exchanges messages through a polling model—sending and receiving components are decoupled.</a:t>
            </a:r>
          </a:p>
          <a:p>
            <a:pPr marL="17145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Amazon SQS provides flexibility for distributed components of applications—they can send and receive messages without requiring that each component must be concurrently available.</a:t>
            </a:r>
          </a:p>
        </p:txBody>
      </p:sp>
    </p:spTree>
    <p:extLst>
      <p:ext uri="{BB962C8B-B14F-4D97-AF65-F5344CB8AC3E}">
        <p14:creationId xmlns:p14="http://schemas.microsoft.com/office/powerpoint/2010/main" val="3224669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SNS is a web service that you can use to set up, operate, and send notifications from the cloud</a:t>
            </a:r>
          </a:p>
          <a:p>
            <a:pPr marL="171450" indent="-171450">
              <a:buFont typeface="Arial" panose="020B0604020202020204" pitchFamily="34" charset="0"/>
              <a:buChar char="•"/>
            </a:pPr>
            <a:r>
              <a:rPr lang="en-US" dirty="0"/>
              <a:t>Amazon SNS follows the pub/sub messaging paradigm</a:t>
            </a:r>
          </a:p>
          <a:p>
            <a:pPr marL="171450" indent="-171450">
              <a:buFont typeface="Arial" panose="020B0604020202020204" pitchFamily="34" charset="0"/>
              <a:buChar char="•"/>
            </a:pPr>
            <a:r>
              <a:rPr lang="en-US" dirty="0"/>
              <a:t>When you use Amazon SNS, you create a topic and set policies that restrict who can publish or subscribe to the topic</a:t>
            </a:r>
          </a:p>
          <a:p>
            <a:pPr marL="171450" indent="-171450">
              <a:buFont typeface="Arial" panose="020B0604020202020204" pitchFamily="34" charset="0"/>
              <a:buChar char="•"/>
            </a:pPr>
            <a:r>
              <a:rPr lang="en-US" dirty="0"/>
              <a:t>You can use topics to decouple message publishers from subscribers, fan-out messages to multiple recipients at one time, and eliminate polling in your applications</a:t>
            </a:r>
          </a:p>
          <a:p>
            <a:pPr marL="171450" indent="-171450">
              <a:buFont typeface="Arial" panose="020B0604020202020204" pitchFamily="34" charset="0"/>
              <a:buChar char="•"/>
            </a:pPr>
            <a:r>
              <a:rPr lang="en-US" dirty="0"/>
              <a:t>AWS services can publish messages to your SNS topics to trigger event-driven computing and workflows</a:t>
            </a:r>
          </a:p>
        </p:txBody>
      </p:sp>
    </p:spTree>
    <p:extLst>
      <p:ext uri="{BB962C8B-B14F-4D97-AF65-F5344CB8AC3E}">
        <p14:creationId xmlns:p14="http://schemas.microsoft.com/office/powerpoint/2010/main" val="4097397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5: Sending messages between cloud applications and on-premises with Amazon MQ.</a:t>
            </a:r>
          </a:p>
        </p:txBody>
      </p:sp>
    </p:spTree>
    <p:extLst>
      <p:ext uri="{BB962C8B-B14F-4D97-AF65-F5344CB8AC3E}">
        <p14:creationId xmlns:p14="http://schemas.microsoft.com/office/powerpoint/2010/main" val="3592737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MQ is a managed message broker service for Apache ActiveMQ that enables you to set up and operate message brokers in the cloud. Message brokers </a:t>
            </a:r>
            <a:r>
              <a:rPr lang="en-US" dirty="0">
                <a:solidFill>
                  <a:srgbClr val="000000"/>
                </a:solidFill>
              </a:rPr>
              <a:t>enable</a:t>
            </a:r>
            <a:r>
              <a:rPr lang="en-US" dirty="0"/>
              <a:t> </a:t>
            </a:r>
            <a:r>
              <a:rPr lang="en-US" dirty="0">
                <a:solidFill>
                  <a:srgbClr val="000000"/>
                </a:solidFill>
              </a:rPr>
              <a:t>different software</a:t>
            </a:r>
            <a:r>
              <a:rPr lang="en-US" dirty="0"/>
              <a:t> systems—which</a:t>
            </a:r>
            <a:r>
              <a:rPr lang="en-US" baseline="0" dirty="0"/>
              <a:t> </a:t>
            </a:r>
            <a:r>
              <a:rPr lang="en-US" dirty="0"/>
              <a:t>often use different programming languages on different platforms—to communicate and exchange information. Amazon MQ reduces your operational load by managing the provisioning, setup, and maintenance of ActiveMQ, a popular open-source message broker.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Amazon MQ, you can migrate messaging to the cloud while preserving the existing connections between your applications. It supports open standard APIs and protocols for messaging, including Java</a:t>
            </a:r>
            <a:r>
              <a:rPr lang="en-US" baseline="0" dirty="0"/>
              <a:t> Message Service</a:t>
            </a:r>
            <a:r>
              <a:rPr lang="en-US" dirty="0"/>
              <a:t> (JMS), .NET</a:t>
            </a:r>
            <a:r>
              <a:rPr lang="en-US" baseline="0" dirty="0"/>
              <a:t> Message Service (</a:t>
            </a:r>
            <a:r>
              <a:rPr lang="en-US" dirty="0"/>
              <a:t>NMS), Advanced Message Queuing Protocol (AMQP), Streaming Text Oriented Messaging Protocol (STOMP), MQ</a:t>
            </a:r>
            <a:r>
              <a:rPr lang="en-US" baseline="0" dirty="0"/>
              <a:t> Telemetry Transport (</a:t>
            </a:r>
            <a:r>
              <a:rPr lang="en-US" dirty="0"/>
              <a:t>MQTT), and WebSockets. You can move from any message broker that uses these standards to Amazon MQ, usually without the need to rewrite any messaging code. In most cases, you can update the endpoints of your applications to connect to Amazon MQ and start sending messages.</a:t>
            </a: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062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86250"/>
          </a:xfrm>
        </p:spPr>
        <p:txBody>
          <a:bodyPr/>
          <a:lstStyle/>
          <a:p>
            <a:r>
              <a:rPr lang="en-US" dirty="0"/>
              <a:t>Many organizations, particularly enterprises, rely on message brokers to connect and coordinate different systems. Message brokers enable distributed applications to communicate with each other</a:t>
            </a:r>
            <a:r>
              <a:rPr lang="en-US" baseline="0" dirty="0"/>
              <a:t>. They serve </a:t>
            </a:r>
            <a:r>
              <a:rPr lang="en-US" dirty="0"/>
              <a:t>as the technological backbone for their IT environment and, ultimately, their business services. Applications depend on messaging to work.</a:t>
            </a:r>
          </a:p>
          <a:p>
            <a:endParaRPr lang="en-US" dirty="0"/>
          </a:p>
          <a:p>
            <a:r>
              <a:rPr lang="en-US" dirty="0"/>
              <a:t>In many cases, these organizations have started to build new cloud-native applications or to lift-and-shift applications to AWS. There are some applications, such as mainframe systems, that are too costly to migrate. In these cases, the on-premises applications must still interact with cloud-based components.</a:t>
            </a:r>
          </a:p>
          <a:p>
            <a:endParaRPr lang="en-US" dirty="0"/>
          </a:p>
          <a:p>
            <a:r>
              <a:rPr lang="en-US" dirty="0"/>
              <a:t>Amazon MQ enables organizations to send messages between applications in the cloud and applications that are on premises to enable hybrid environments and application modernization. For example, you can invoke AWS Lambda</a:t>
            </a:r>
            <a:r>
              <a:rPr lang="en-US" baseline="0" dirty="0"/>
              <a:t> from queues and topics that are managed by Amazon MQ brokers </a:t>
            </a:r>
            <a:r>
              <a:rPr lang="en-US" dirty="0"/>
              <a:t>to integrate legacy systems with serverless architectures.</a:t>
            </a:r>
          </a:p>
          <a:p>
            <a:endParaRPr lang="en-US" dirty="0"/>
          </a:p>
          <a:p>
            <a:r>
              <a:rPr lang="en-US" dirty="0"/>
              <a:t>The example shows</a:t>
            </a:r>
            <a:r>
              <a:rPr lang="en-US" baseline="0" dirty="0"/>
              <a:t> that you can</a:t>
            </a:r>
            <a:r>
              <a:rPr lang="en-US" dirty="0"/>
              <a:t> use Amazon MQ to integrate on-premises and cloud environments by using the network of brokers feature of ActiveMQ. The diagram</a:t>
            </a:r>
            <a:r>
              <a:rPr lang="en-US" baseline="0" dirty="0"/>
              <a:t> shows</a:t>
            </a:r>
            <a:r>
              <a:rPr lang="en-US" dirty="0"/>
              <a:t> </a:t>
            </a:r>
            <a:r>
              <a:rPr lang="en-US" dirty="0">
                <a:solidFill>
                  <a:srgbClr val="000000"/>
                </a:solidFill>
              </a:rPr>
              <a:t>the message lifecycle from the on-premises producer to the on-premises broker, which traverses the hybrid connection between the on-premises broker and Amazon MQ.</a:t>
            </a:r>
            <a:r>
              <a:rPr lang="en-US" baseline="0" dirty="0">
                <a:solidFill>
                  <a:srgbClr val="000000"/>
                </a:solidFill>
              </a:rPr>
              <a:t> F</a:t>
            </a:r>
            <a:r>
              <a:rPr lang="en-US" dirty="0">
                <a:solidFill>
                  <a:srgbClr val="000000"/>
                </a:solidFill>
              </a:rPr>
              <a:t>inally, the message moves</a:t>
            </a:r>
            <a:r>
              <a:rPr lang="en-US" baseline="0" dirty="0">
                <a:solidFill>
                  <a:srgbClr val="000000"/>
                </a:solidFill>
              </a:rPr>
              <a:t> to </a:t>
            </a:r>
            <a:r>
              <a:rPr lang="en-US" dirty="0">
                <a:solidFill>
                  <a:srgbClr val="000000"/>
                </a:solidFill>
              </a:rPr>
              <a:t>consumption within the AWS Cloud</a:t>
            </a:r>
            <a:r>
              <a:rPr lang="en-US" dirty="0"/>
              <a: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a:t>
            </a:r>
            <a:r>
              <a:rPr lang="en-US" b="0" baseline="0" dirty="0"/>
              <a:t> more information about how to use Amazon MQ to integrate on-premises and cloud environments, read this </a:t>
            </a:r>
            <a:r>
              <a:rPr lang="en-US" sz="1100" dirty="0">
                <a:ea typeface="Amazon Ember Light" panose="020B0403020204020204" pitchFamily="34" charset="0"/>
                <a:cs typeface="Amazon Ember Light" panose="020B0403020204020204" pitchFamily="34" charset="0"/>
                <a:hlinkClick r:id="rId3"/>
              </a:rPr>
              <a:t>AWS Compute blog post</a:t>
            </a:r>
            <a:r>
              <a:rPr lang="en-US" sz="1100" dirty="0">
                <a:ea typeface="Amazon Ember Light" panose="020B0403020204020204" pitchFamily="34" charset="0"/>
                <a:cs typeface="Amazon Ember Light" panose="020B0403020204020204" pitchFamily="34" charset="0"/>
              </a:rPr>
              <a:t>.</a:t>
            </a:r>
            <a:endParaRPr lang="en-US" b="0" dirty="0"/>
          </a:p>
        </p:txBody>
      </p:sp>
    </p:spTree>
    <p:extLst>
      <p:ext uri="{BB962C8B-B14F-4D97-AF65-F5344CB8AC3E}">
        <p14:creationId xmlns:p14="http://schemas.microsoft.com/office/powerpoint/2010/main" val="1856900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MQ is a managed message broker service that provides compatibility with many popular message brokers. Amazon SQS and Amazon SNS are queue and topic services, respectively, that are highly scalable, simple to use, and don't require you to set up message brokers.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If you use messaging with existing </a:t>
            </a:r>
            <a:r>
              <a:rPr lang="en-US" kern="1200" dirty="0">
                <a:solidFill>
                  <a:srgbClr val="000000"/>
                </a:solidFill>
                <a:effectLst/>
                <a:latin typeface="+mn-lt"/>
                <a:ea typeface="+mn-ea"/>
                <a:cs typeface="+mn-cs"/>
              </a:rPr>
              <a:t>applications</a:t>
            </a:r>
            <a:r>
              <a:rPr lang="en-US" kern="1200" dirty="0">
                <a:solidFill>
                  <a:schemeClr val="tx1"/>
                </a:solidFill>
                <a:effectLst/>
                <a:latin typeface="+mn-lt"/>
                <a:ea typeface="+mn-ea"/>
                <a:cs typeface="+mn-cs"/>
              </a:rPr>
              <a:t>, and want to move your messaging to the cloud, AWS </a:t>
            </a:r>
            <a:r>
              <a:rPr lang="en-US" kern="1200" dirty="0">
                <a:solidFill>
                  <a:srgbClr val="000000"/>
                </a:solidFill>
                <a:effectLst/>
                <a:latin typeface="+mn-lt"/>
                <a:ea typeface="+mn-ea"/>
                <a:cs typeface="+mn-cs"/>
              </a:rPr>
              <a:t>recommends using </a:t>
            </a:r>
            <a:r>
              <a:rPr lang="en-US" kern="1200" dirty="0">
                <a:solidFill>
                  <a:schemeClr val="tx1"/>
                </a:solidFill>
                <a:effectLst/>
                <a:latin typeface="+mn-lt"/>
                <a:ea typeface="+mn-ea"/>
                <a:cs typeface="+mn-cs"/>
              </a:rPr>
              <a:t>Amazon MQ. It supports </a:t>
            </a:r>
            <a:r>
              <a:rPr lang="en-US" dirty="0">
                <a:solidFill>
                  <a:srgbClr val="000000"/>
                </a:solidFill>
              </a:rPr>
              <a:t>open standard</a:t>
            </a:r>
            <a:r>
              <a:rPr lang="en-US" kern="1200" dirty="0">
                <a:solidFill>
                  <a:schemeClr val="tx1"/>
                </a:solidFill>
                <a:effectLst/>
                <a:latin typeface="+mn-lt"/>
                <a:ea typeface="+mn-ea"/>
                <a:cs typeface="+mn-cs"/>
              </a:rPr>
              <a:t> </a:t>
            </a:r>
            <a:r>
              <a:rPr lang="en-US" kern="1200" dirty="0">
                <a:solidFill>
                  <a:srgbClr val="000000"/>
                </a:solidFill>
                <a:effectLst/>
                <a:latin typeface="+mn-lt"/>
                <a:ea typeface="+mn-ea"/>
                <a:cs typeface="+mn-cs"/>
              </a:rPr>
              <a:t>APIs</a:t>
            </a:r>
            <a:r>
              <a:rPr lang="en-US" kern="1200" dirty="0">
                <a:solidFill>
                  <a:schemeClr val="tx1"/>
                </a:solidFill>
                <a:effectLst/>
                <a:latin typeface="+mn-lt"/>
                <a:ea typeface="+mn-ea"/>
                <a:cs typeface="+mn-cs"/>
              </a:rPr>
              <a:t> and protocols. You can switch from any standards-based message broker to Amazon MQ without the need to rewrite the messaging code in your </a:t>
            </a:r>
            <a:r>
              <a:rPr lang="en-US" kern="1200" dirty="0">
                <a:solidFill>
                  <a:srgbClr val="000000"/>
                </a:solidFill>
                <a:effectLst/>
                <a:latin typeface="+mn-lt"/>
                <a:ea typeface="+mn-ea"/>
                <a:cs typeface="+mn-cs"/>
              </a:rPr>
              <a:t>applications</a:t>
            </a:r>
            <a:r>
              <a:rPr lang="en-US"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If you are building new </a:t>
            </a:r>
            <a:r>
              <a:rPr lang="en-US" kern="1200" dirty="0">
                <a:solidFill>
                  <a:srgbClr val="000000"/>
                </a:solidFill>
                <a:effectLst/>
                <a:latin typeface="+mn-lt"/>
                <a:ea typeface="+mn-ea"/>
                <a:cs typeface="+mn-cs"/>
              </a:rPr>
              <a:t>applications</a:t>
            </a:r>
            <a:r>
              <a:rPr lang="en-US" kern="1200" dirty="0">
                <a:solidFill>
                  <a:schemeClr val="tx1"/>
                </a:solidFill>
                <a:effectLst/>
                <a:latin typeface="+mn-lt"/>
                <a:ea typeface="+mn-ea"/>
                <a:cs typeface="+mn-cs"/>
              </a:rPr>
              <a:t> in the cloud, AWS </a:t>
            </a:r>
            <a:r>
              <a:rPr lang="en-US" kern="1200" dirty="0">
                <a:solidFill>
                  <a:srgbClr val="000000"/>
                </a:solidFill>
                <a:effectLst/>
                <a:latin typeface="+mn-lt"/>
                <a:ea typeface="+mn-ea"/>
                <a:cs typeface="+mn-cs"/>
              </a:rPr>
              <a:t>recommends</a:t>
            </a:r>
            <a:r>
              <a:rPr lang="en-US" kern="1200" baseline="0" dirty="0">
                <a:solidFill>
                  <a:srgbClr val="000000"/>
                </a:solidFill>
                <a:effectLst/>
                <a:latin typeface="+mn-lt"/>
                <a:ea typeface="+mn-ea"/>
                <a:cs typeface="+mn-cs"/>
              </a:rPr>
              <a:t> using</a:t>
            </a:r>
            <a:r>
              <a:rPr lang="en-US" kern="1200" dirty="0">
                <a:solidFill>
                  <a:schemeClr val="tx1"/>
                </a:solidFill>
                <a:effectLst/>
                <a:latin typeface="+mn-lt"/>
                <a:ea typeface="+mn-ea"/>
                <a:cs typeface="+mn-cs"/>
              </a:rPr>
              <a:t> Amazon SQS and Amazon SNS. </a:t>
            </a:r>
          </a:p>
        </p:txBody>
      </p:sp>
    </p:spTree>
    <p:extLst>
      <p:ext uri="{BB962C8B-B14F-4D97-AF65-F5344CB8AC3E}">
        <p14:creationId xmlns:p14="http://schemas.microsoft.com/office/powerpoint/2010/main" val="2212798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Amazon MQ is a managed message broker service for Apache ActiveMQ that enables you set up and operate message brokers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Amazon MQ manages the provisioning, setup, and maintenance of ActiveMQ, which is a popular open-source message broker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Amazon MQ is compatible with </a:t>
            </a:r>
            <a:r>
              <a:rPr lang="en-US" dirty="0">
                <a:solidFill>
                  <a:srgbClr val="000000"/>
                </a:solidFill>
                <a:ea typeface="Amazon Ember" panose="02000000000000000000" pitchFamily="2" charset="0"/>
                <a:cs typeface="Amazon Ember Light" panose="020B0403020204020204" pitchFamily="34" charset="0"/>
              </a:rPr>
              <a:t>open </a:t>
            </a:r>
            <a:r>
              <a:rPr lang="en-US" dirty="0">
                <a:solidFill>
                  <a:srgbClr val="000000"/>
                </a:solidFill>
                <a:latin typeface="+mn-lt"/>
                <a:ea typeface="Amazon Ember" panose="02000000000000000000" pitchFamily="2" charset="0"/>
                <a:cs typeface="Amazon Ember Light" panose="020B0403020204020204" pitchFamily="34" charset="0"/>
              </a:rPr>
              <a:t>standard APIs and protocols (that is, JMS, NMS, AMQP, STOMP, MQTT, and WebSockets)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You can use Amazon MQ to integrate on-premises and cloud environments by using the network of brokers feature of ActiveMQ</a:t>
            </a:r>
          </a:p>
        </p:txBody>
      </p:sp>
    </p:spTree>
    <p:extLst>
      <p:ext uri="{BB962C8B-B14F-4D97-AF65-F5344CB8AC3E}">
        <p14:creationId xmlns:p14="http://schemas.microsoft.com/office/powerpoint/2010/main" val="321456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dirty="0">
                <a:latin typeface="+mn-lt"/>
              </a:rPr>
              <a:t>Differentiate between tightly and loosely coupled architectures</a:t>
            </a:r>
          </a:p>
          <a:p>
            <a:pPr marL="171450" indent="-171450">
              <a:buFont typeface="Arial" panose="020B0604020202020204" pitchFamily="34" charset="0"/>
              <a:buChar char="•"/>
            </a:pPr>
            <a:r>
              <a:rPr lang="en-US" dirty="0">
                <a:latin typeface="+mn-lt"/>
              </a:rPr>
              <a:t>Identify how Amazon SQS works and when to use it</a:t>
            </a:r>
          </a:p>
          <a:p>
            <a:pPr marL="171450" indent="-171450">
              <a:buFont typeface="Arial" panose="020B0604020202020204" pitchFamily="34" charset="0"/>
              <a:buChar char="•"/>
            </a:pPr>
            <a:r>
              <a:rPr lang="en-US" dirty="0">
                <a:latin typeface="+mn-lt"/>
              </a:rPr>
              <a:t>Identify how Amazon SNS works and when to use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Describe Amazon MQ</a:t>
            </a:r>
          </a:p>
        </p:txBody>
      </p:sp>
    </p:spTree>
    <p:extLst>
      <p:ext uri="{BB962C8B-B14F-4D97-AF65-F5344CB8AC3E}">
        <p14:creationId xmlns:p14="http://schemas.microsoft.com/office/powerpoint/2010/main" val="718544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i="1" kern="1200" dirty="0">
                <a:solidFill>
                  <a:schemeClr val="tx1"/>
                </a:solidFill>
                <a:effectLst/>
                <a:latin typeface="+mn-lt"/>
                <a:ea typeface="+mn-ea"/>
                <a:cs typeface="+mn-cs"/>
              </a:rPr>
              <a:t>The correct answer is D</a:t>
            </a:r>
            <a:r>
              <a:rPr lang="en-US" i="1" kern="1200" dirty="0">
                <a:solidFill>
                  <a:schemeClr val="tx1"/>
                </a:solidFill>
                <a:effectLst/>
                <a:latin typeface="+mn-lt"/>
                <a:ea typeface="+mn-ea"/>
                <a:cs typeface="+mn-cs"/>
              </a:rPr>
              <a:t>: “Increase the long polling wait time for the queue.”</a:t>
            </a:r>
            <a:r>
              <a:rPr lang="en-US" kern="1200" dirty="0">
                <a:solidFill>
                  <a:schemeClr val="tx1"/>
                </a:solidFill>
                <a:effectLst/>
                <a:latin typeface="+mn-lt"/>
                <a:ea typeface="+mn-ea"/>
                <a:cs typeface="+mn-cs"/>
              </a:rPr>
              <a:t> When the </a:t>
            </a:r>
            <a:r>
              <a:rPr lang="en-US" kern="1200" dirty="0" err="1">
                <a:solidFill>
                  <a:schemeClr val="tx1"/>
                </a:solidFill>
                <a:effectLst/>
                <a:latin typeface="+mn-lt"/>
                <a:ea typeface="+mn-ea"/>
                <a:cs typeface="+mn-cs"/>
              </a:rPr>
              <a:t>ReceiveMessageWaitTimeSeconds</a:t>
            </a:r>
            <a:r>
              <a:rPr lang="en-US" kern="1200" dirty="0">
                <a:solidFill>
                  <a:schemeClr val="tx1"/>
                </a:solidFill>
                <a:effectLst/>
                <a:latin typeface="+mn-lt"/>
                <a:ea typeface="+mn-ea"/>
                <a:cs typeface="+mn-cs"/>
              </a:rPr>
              <a:t> property of a queue is set to a value greater than zero, long polling is in effect. Long polling reduces the number of empty responses by enabling Amazon SQS to wait until a message is available before it sends a response to a </a:t>
            </a:r>
            <a:r>
              <a:rPr lang="en-US" kern="1200" dirty="0" err="1">
                <a:solidFill>
                  <a:schemeClr val="tx1"/>
                </a:solidFill>
                <a:effectLst/>
                <a:latin typeface="+mn-lt"/>
                <a:ea typeface="+mn-ea"/>
                <a:cs typeface="+mn-cs"/>
              </a:rPr>
              <a:t>ReceiveMessage</a:t>
            </a:r>
            <a:r>
              <a:rPr lang="en-US" kern="1200" dirty="0">
                <a:solidFill>
                  <a:schemeClr val="tx1"/>
                </a:solidFill>
                <a:effectLst/>
                <a:latin typeface="+mn-lt"/>
                <a:ea typeface="+mn-ea"/>
                <a:cs typeface="+mn-cs"/>
              </a:rPr>
              <a:t> request.</a:t>
            </a:r>
          </a:p>
        </p:txBody>
      </p:sp>
    </p:spTree>
    <p:extLst>
      <p:ext uri="{BB962C8B-B14F-4D97-AF65-F5344CB8AC3E}">
        <p14:creationId xmlns:p14="http://schemas.microsoft.com/office/powerpoint/2010/main" val="3458878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Building Loosely Coupled, Scalable, C# Applications with Amazon SQS and Amazon SNS</a:t>
            </a:r>
            <a:endParaRPr lang="en-US" dirty="0">
              <a:latin typeface="+mn-lt"/>
            </a:endParaRPr>
          </a:p>
          <a:p>
            <a:pPr marL="171450" indent="-171450">
              <a:buFont typeface="Arial" panose="020B0604020202020204" pitchFamily="34" charset="0"/>
              <a:buChar char="•"/>
            </a:pPr>
            <a:r>
              <a:rPr lang="en-US" dirty="0">
                <a:latin typeface="+mn-lt"/>
                <a:hlinkClick r:id="rId4"/>
              </a:rPr>
              <a:t>Amazon SQS resources</a:t>
            </a:r>
            <a:endParaRPr lang="en-US" dirty="0">
              <a:latin typeface="+mn-lt"/>
            </a:endParaRPr>
          </a:p>
          <a:p>
            <a:pPr marL="171450" indent="-171450">
              <a:buFont typeface="Arial" panose="020B0604020202020204" pitchFamily="34" charset="0"/>
              <a:buChar char="•"/>
            </a:pPr>
            <a:r>
              <a:rPr lang="en-US" dirty="0">
                <a:latin typeface="+mn-lt"/>
                <a:hlinkClick r:id="rId5"/>
              </a:rPr>
              <a:t>Amazon SNS resources</a:t>
            </a:r>
            <a:endParaRPr lang="en-US" dirty="0">
              <a:latin typeface="+mn-lt"/>
            </a:endParaRPr>
          </a:p>
          <a:p>
            <a:pPr marL="171450" indent="-171450">
              <a:buFont typeface="Arial" panose="020B0604020202020204" pitchFamily="34" charset="0"/>
              <a:buChar char="•"/>
            </a:pPr>
            <a:r>
              <a:rPr lang="en-US" dirty="0">
                <a:latin typeface="+mn-lt"/>
                <a:hlinkClick r:id="rId6"/>
              </a:rPr>
              <a:t>Amazon MQ resources</a:t>
            </a:r>
            <a:endParaRPr lang="en-US"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café’s architecture now supports hundreds of thousands of users. However, the café’s systems are too tightly coupled. It’s difficult to make changes to one layer of the application without affecting the other layers. For example, daily ordering reports are generated from the same web server that also serves the café’s website to customers. </a:t>
            </a:r>
            <a:br>
              <a:rPr lang="en-US" dirty="0"/>
            </a:br>
            <a:br>
              <a:rPr lang="en-US" dirty="0"/>
            </a:br>
            <a:r>
              <a:rPr lang="en-US" sz="1100" kern="1200" dirty="0">
                <a:solidFill>
                  <a:schemeClr val="tx1"/>
                </a:solidFill>
                <a:effectLst/>
                <a:latin typeface="+mn-lt"/>
                <a:ea typeface="+mn-ea"/>
                <a:cs typeface="+mn-cs"/>
              </a:rPr>
              <a:t>In addition, Frank mentioned that he’s not getting the regular 17:00 report on Fridays. After some investigation, Sofía and Nikhil observe that </a:t>
            </a:r>
            <a:r>
              <a:rPr lang="en-US" sz="1100" i="0" kern="1200" dirty="0">
                <a:solidFill>
                  <a:schemeClr val="tx1"/>
                </a:solidFill>
                <a:effectLst/>
                <a:latin typeface="+mn-lt"/>
                <a:ea typeface="+mn-ea"/>
                <a:cs typeface="+mn-cs"/>
              </a:rPr>
              <a:t>the scheduled maintenance window coincides with the time that the reporting system attempts to generate the report. </a:t>
            </a:r>
            <a:br>
              <a:rPr lang="en-US" dirty="0"/>
            </a:br>
            <a:br>
              <a:rPr lang="en-US" dirty="0"/>
            </a:br>
            <a:r>
              <a:rPr lang="en-US" sz="1100" kern="1200" dirty="0">
                <a:solidFill>
                  <a:schemeClr val="tx1"/>
                </a:solidFill>
                <a:effectLst/>
                <a:latin typeface="+mn-lt"/>
                <a:ea typeface="+mn-ea"/>
                <a:cs typeface="+mn-cs"/>
              </a:rPr>
              <a:t>They speak with Olivia, who recommends that they decouple the architecture. By moving the reporting process to another system, the reporting data will not be lost, even if the web server becomes temporarily unavailable. Also, the need to generate a report will be queued and handled. </a:t>
            </a:r>
            <a:endParaRPr lang="en-US" sz="1100" dirty="0"/>
          </a:p>
        </p:txBody>
      </p:sp>
    </p:spTree>
    <p:extLst>
      <p:ext uri="{BB962C8B-B14F-4D97-AF65-F5344CB8AC3E}">
        <p14:creationId xmlns:p14="http://schemas.microsoft.com/office/powerpoint/2010/main" val="340122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Decoupling your architecture.</a:t>
            </a:r>
          </a:p>
        </p:txBody>
      </p:sp>
    </p:spTree>
    <p:extLst>
      <p:ext uri="{BB962C8B-B14F-4D97-AF65-F5344CB8AC3E}">
        <p14:creationId xmlns:p14="http://schemas.microsoft.com/office/powerpoint/2010/main" val="353941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Traditional infrastructures have chains of tightly integrated components. Each component has a specific purpose. When one component goes down, the disruption to the system can be fatal.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Consider this example of a three-tier architecture for a web application that processes customer orders. Each instance in the web tier communicates with each instance in the application tier. Each instance in the application tier persists data to a backend database. An instance failure in the web or application tiers would also cause failure in the persistence of some customer order data.</a:t>
            </a:r>
          </a:p>
          <a:p>
            <a:endParaRPr lang="en-US" dirty="0"/>
          </a:p>
        </p:txBody>
      </p:sp>
    </p:spTree>
    <p:extLst>
      <p:ext uri="{BB962C8B-B14F-4D97-AF65-F5344CB8AC3E}">
        <p14:creationId xmlns:p14="http://schemas.microsoft.com/office/powerpoint/2010/main" val="244355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In a tightly coupled system, scaling is also impeded: if you add servers at one layer, you must also connect them to servers in every connecting layer. Continuing with the three-tier architecture example, an instance that’s added to the web tier must be connected to every instance in the application tier.</a:t>
            </a:r>
            <a:endParaRPr lang="en-US" dirty="0"/>
          </a:p>
        </p:txBody>
      </p:sp>
    </p:spTree>
    <p:extLst>
      <p:ext uri="{BB962C8B-B14F-4D97-AF65-F5344CB8AC3E}">
        <p14:creationId xmlns:p14="http://schemas.microsoft.com/office/powerpoint/2010/main" val="345689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 can be coupled in many ways, and you should consider them when you build distributed applications in the cloud:</a:t>
            </a:r>
          </a:p>
          <a:p>
            <a:endParaRPr lang="en-US" dirty="0"/>
          </a:p>
          <a:p>
            <a:pPr marL="171450" indent="-171450">
              <a:buFont typeface="Arial" panose="020B0604020202020204" pitchFamily="34" charset="0"/>
              <a:buChar char="•"/>
            </a:pPr>
            <a:r>
              <a:rPr lang="en-US" i="1" dirty="0"/>
              <a:t>Application-level</a:t>
            </a:r>
            <a:r>
              <a:rPr lang="en-US" dirty="0"/>
              <a:t> coupling relates to managing incoming and outgoing dependencies</a:t>
            </a:r>
          </a:p>
          <a:p>
            <a:pPr marL="171450" indent="-171450">
              <a:buFont typeface="Arial" panose="020B0604020202020204" pitchFamily="34" charset="0"/>
              <a:buChar char="•"/>
            </a:pPr>
            <a:r>
              <a:rPr lang="en-US" i="1" dirty="0"/>
              <a:t>Platform</a:t>
            </a:r>
            <a:r>
              <a:rPr lang="en-US" dirty="0"/>
              <a:t> coupling relates to the interoperability of heterogeneous systems components</a:t>
            </a:r>
          </a:p>
          <a:p>
            <a:pPr marL="171450" indent="-171450">
              <a:buFont typeface="Arial" panose="020B0604020202020204" pitchFamily="34" charset="0"/>
              <a:buChar char="•"/>
            </a:pPr>
            <a:r>
              <a:rPr lang="en-US" i="1" dirty="0"/>
              <a:t>Spatial</a:t>
            </a:r>
            <a:r>
              <a:rPr lang="en-US" dirty="0"/>
              <a:t> coupling relates to managing components at a network-topology level or protocol level</a:t>
            </a:r>
          </a:p>
          <a:p>
            <a:pPr marL="171450" indent="-171450">
              <a:buFont typeface="Arial" panose="020B0604020202020204" pitchFamily="34" charset="0"/>
              <a:buChar char="•"/>
            </a:pPr>
            <a:r>
              <a:rPr lang="en-US" i="1" dirty="0"/>
              <a:t>Temporal</a:t>
            </a:r>
            <a:r>
              <a:rPr lang="en-US" dirty="0"/>
              <a:t> (or runtime) coupling refers to the ability of a system component to do meaningful work while it performs a synchronous, blocking operation</a:t>
            </a:r>
          </a:p>
        </p:txBody>
      </p:sp>
    </p:spTree>
    <p:extLst>
      <p:ext uri="{BB962C8B-B14F-4D97-AF65-F5344CB8AC3E}">
        <p14:creationId xmlns:p14="http://schemas.microsoft.com/office/powerpoint/2010/main" val="2171630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1208843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84537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204744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218603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00172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8781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25746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15870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33601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998683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64513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60928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36040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866980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863617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508144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8018982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70281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2209328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33359066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2698284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318479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078559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2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Tree>
    <p:custDataLst>
      <p:tags r:id="rId25"/>
    </p:custDataLst>
    <p:extLst>
      <p:ext uri="{BB962C8B-B14F-4D97-AF65-F5344CB8AC3E}">
        <p14:creationId xmlns:p14="http://schemas.microsoft.com/office/powerpoint/2010/main" val="10839917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0.xml"/><Relationship Id="rId7" Type="http://schemas.openxmlformats.org/officeDocument/2006/relationships/image" Target="../media/image14.svg"/><Relationship Id="rId2" Type="http://schemas.openxmlformats.org/officeDocument/2006/relationships/slideLayout" Target="../slideLayouts/slideLayout18.xml"/><Relationship Id="rId1" Type="http://schemas.openxmlformats.org/officeDocument/2006/relationships/tags" Target="../tags/tag59.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20.sv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1.xml"/><Relationship Id="rId7" Type="http://schemas.openxmlformats.org/officeDocument/2006/relationships/image" Target="../media/image14.sv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20.sv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tags" Target="../tags/tag6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64.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6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3.png"/><Relationship Id="rId2" Type="http://schemas.openxmlformats.org/officeDocument/2006/relationships/slideLayout" Target="../slideLayouts/slideLayout18.xml"/><Relationship Id="rId1" Type="http://schemas.openxmlformats.org/officeDocument/2006/relationships/tags" Target="../tags/tag70.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7.png"/><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3.xml"/><Relationship Id="rId7" Type="http://schemas.openxmlformats.org/officeDocument/2006/relationships/image" Target="../media/image38.png"/><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chart" Target="../charts/chart1.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svg"/><Relationship Id="rId2" Type="http://schemas.openxmlformats.org/officeDocument/2006/relationships/slideLayout" Target="../slideLayouts/slideLayout18.xml"/><Relationship Id="rId1" Type="http://schemas.openxmlformats.org/officeDocument/2006/relationships/tags" Target="../tags/tag73.xml"/><Relationship Id="rId6" Type="http://schemas.openxmlformats.org/officeDocument/2006/relationships/image" Target="../media/image34.png"/><Relationship Id="rId5" Type="http://schemas.openxmlformats.org/officeDocument/2006/relationships/chart" Target="../charts/char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0.svg"/><Relationship Id="rId3" Type="http://schemas.openxmlformats.org/officeDocument/2006/relationships/notesSlide" Target="../notesSlides/notesSlide25.xml"/><Relationship Id="rId7" Type="http://schemas.openxmlformats.org/officeDocument/2006/relationships/image" Target="../media/image20.svg"/><Relationship Id="rId12" Type="http://schemas.openxmlformats.org/officeDocument/2006/relationships/image" Target="../media/image39.png"/><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19.png"/><Relationship Id="rId11" Type="http://schemas.openxmlformats.org/officeDocument/2006/relationships/image" Target="../media/image35.svg"/><Relationship Id="rId5" Type="http://schemas.openxmlformats.org/officeDocument/2006/relationships/image" Target="../media/image16.sv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18.sv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75.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7.xml"/><Relationship Id="rId7" Type="http://schemas.openxmlformats.org/officeDocument/2006/relationships/image" Target="../media/image44.png"/><Relationship Id="rId2" Type="http://schemas.openxmlformats.org/officeDocument/2006/relationships/slideLayout" Target="../slideLayouts/slideLayout18.xml"/><Relationship Id="rId1" Type="http://schemas.openxmlformats.org/officeDocument/2006/relationships/tags" Target="../tags/tag76.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48.png"/><Relationship Id="rId2" Type="http://schemas.openxmlformats.org/officeDocument/2006/relationships/slideLayout" Target="../slideLayouts/slideLayout41.xml"/><Relationship Id="rId1" Type="http://schemas.openxmlformats.org/officeDocument/2006/relationships/tags" Target="../tags/tag7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80.xml"/><Relationship Id="rId5" Type="http://schemas.openxmlformats.org/officeDocument/2006/relationships/image" Target="../media/image53.sv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81.xml"/><Relationship Id="rId5" Type="http://schemas.openxmlformats.org/officeDocument/2006/relationships/image" Target="../media/image51.sv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8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6.svg"/><Relationship Id="rId18" Type="http://schemas.openxmlformats.org/officeDocument/2006/relationships/image" Target="../media/image71.png"/><Relationship Id="rId3" Type="http://schemas.openxmlformats.org/officeDocument/2006/relationships/notesSlide" Target="../notesSlides/notesSlide35.xml"/><Relationship Id="rId7" Type="http://schemas.openxmlformats.org/officeDocument/2006/relationships/image" Target="../media/image62.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slideLayout" Target="../slideLayouts/slideLayout18.xml"/><Relationship Id="rId16" Type="http://schemas.openxmlformats.org/officeDocument/2006/relationships/image" Target="../media/image69.png"/><Relationship Id="rId1" Type="http://schemas.openxmlformats.org/officeDocument/2006/relationships/tags" Target="../tags/tag84.xml"/><Relationship Id="rId6" Type="http://schemas.openxmlformats.org/officeDocument/2006/relationships/image" Target="../media/image61.png"/><Relationship Id="rId11" Type="http://schemas.openxmlformats.org/officeDocument/2006/relationships/image" Target="../media/image64.svg"/><Relationship Id="rId5" Type="http://schemas.openxmlformats.org/officeDocument/2006/relationships/image" Target="../media/image35.svg"/><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72.svg"/><Relationship Id="rId4" Type="http://schemas.openxmlformats.org/officeDocument/2006/relationships/image" Target="../media/image34.png"/><Relationship Id="rId9" Type="http://schemas.openxmlformats.org/officeDocument/2006/relationships/image" Target="../media/image51.svg"/><Relationship Id="rId1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tags" Target="../tags/tag8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88.xm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4.svg"/><Relationship Id="rId3" Type="http://schemas.openxmlformats.org/officeDocument/2006/relationships/notesSlide" Target="../notesSlides/notesSlide40.xml"/><Relationship Id="rId7" Type="http://schemas.openxmlformats.org/officeDocument/2006/relationships/image" Target="../media/image78.svg"/><Relationship Id="rId12" Type="http://schemas.openxmlformats.org/officeDocument/2006/relationships/image" Target="../media/image73.png"/><Relationship Id="rId2" Type="http://schemas.openxmlformats.org/officeDocument/2006/relationships/slideLayout" Target="../slideLayouts/slideLayout28.xml"/><Relationship Id="rId1" Type="http://schemas.openxmlformats.org/officeDocument/2006/relationships/tags" Target="../tags/tag89.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8.xml"/><Relationship Id="rId1" Type="http://schemas.openxmlformats.org/officeDocument/2006/relationships/tags" Target="../tags/tag9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6.xml"/><Relationship Id="rId1" Type="http://schemas.openxmlformats.org/officeDocument/2006/relationships/tags" Target="../tags/tag91.xml"/><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xml"/><Relationship Id="rId1" Type="http://schemas.openxmlformats.org/officeDocument/2006/relationships/tags" Target="../tags/tag94.xml"/><Relationship Id="rId4" Type="http://schemas.openxmlformats.org/officeDocument/2006/relationships/image" Target="../media/image83.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hyperlink" Target="https://aws.amazon.com/amazon-mq/resources/" TargetMode="External"/><Relationship Id="rId2" Type="http://schemas.openxmlformats.org/officeDocument/2006/relationships/slideLayout" Target="../slideLayouts/slideLayout5.xml"/><Relationship Id="rId1" Type="http://schemas.openxmlformats.org/officeDocument/2006/relationships/tags" Target="../tags/tag96.xml"/><Relationship Id="rId6" Type="http://schemas.openxmlformats.org/officeDocument/2006/relationships/hyperlink" Target="https://aws.amazon.com/sns/resources/" TargetMode="External"/><Relationship Id="rId5" Type="http://schemas.openxmlformats.org/officeDocument/2006/relationships/hyperlink" Target="https://aws.amazon.com/sqs/resources/" TargetMode="External"/><Relationship Id="rId4" Type="http://schemas.openxmlformats.org/officeDocument/2006/relationships/hyperlink" Target="https://aws.amazon.com/blogs/compute/building-loosely-coupled-scalable-c-applications-with-amazon-sqs-and-amazon-sn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7.xml"/><Relationship Id="rId7" Type="http://schemas.openxmlformats.org/officeDocument/2006/relationships/image" Target="../media/image16.svg"/><Relationship Id="rId2" Type="http://schemas.openxmlformats.org/officeDocument/2006/relationships/slideLayout" Target="../slideLayouts/slideLayout18.xml"/><Relationship Id="rId1" Type="http://schemas.openxmlformats.org/officeDocument/2006/relationships/tags" Target="../tags/tag56.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18.svg"/><Relationship Id="rId2" Type="http://schemas.openxmlformats.org/officeDocument/2006/relationships/slideLayout" Target="../slideLayouts/slideLayout18.xml"/><Relationship Id="rId1" Type="http://schemas.openxmlformats.org/officeDocument/2006/relationships/tags" Target="../tags/tag57.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a:xfrm>
            <a:off x="419100" y="3399762"/>
            <a:ext cx="11353800" cy="474119"/>
          </a:xfrm>
        </p:spPr>
        <p:txBody>
          <a:bodyPr/>
          <a:lstStyle/>
          <a:p>
            <a:r>
              <a:rPr lang="en-US" sz="5400" dirty="0">
                <a:latin typeface="+mj-lt"/>
              </a:rPr>
              <a:t>Module 12: Building Decoupled Architectures</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a:lstStyle/>
          <a:p>
            <a:r>
              <a:rPr lang="en-US" dirty="0"/>
              <a:t>Loosely coupled architectures</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351792" y="5533978"/>
            <a:ext cx="9488417" cy="461665"/>
          </a:xfrm>
          <a:prstGeom prst="rect">
            <a:avLst/>
          </a:prstGeom>
          <a:noFill/>
          <a:ln>
            <a:noFill/>
          </a:ln>
        </p:spPr>
        <p:txBody>
          <a:bodyPr wrap="square" rtlCol="0">
            <a:spAutoFit/>
          </a:bodyPr>
          <a:lstStyle/>
          <a:p>
            <a:pPr algn="ctr"/>
            <a:r>
              <a:rPr lang="en-US" sz="2400" dirty="0">
                <a:ea typeface="Amazon Ember" panose="020B0603020204020204" pitchFamily="34" charset="0"/>
                <a:cs typeface="Amazon Ember" panose="020B0603020204020204" pitchFamily="34" charset="0"/>
              </a:rPr>
              <a:t>Use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managed solutions</a:t>
            </a:r>
            <a:r>
              <a:rPr lang="en-US" sz="2400" dirty="0">
                <a:ea typeface="Amazon Ember" panose="020B0603020204020204" pitchFamily="34" charset="0"/>
                <a:cs typeface="Amazon Ember" panose="020B0603020204020204" pitchFamily="34" charset="0"/>
              </a:rPr>
              <a:t> as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intermediaries</a:t>
            </a:r>
            <a:r>
              <a:rPr lang="en-US" sz="2400" dirty="0">
                <a:ea typeface="Amazon Ember" panose="020B0603020204020204" pitchFamily="34" charset="0"/>
                <a:cs typeface="Amazon Ember" panose="020B0603020204020204" pitchFamily="34" charset="0"/>
              </a:rPr>
              <a:t> between layers.</a:t>
            </a:r>
          </a:p>
        </p:txBody>
      </p:sp>
      <p:grpSp>
        <p:nvGrpSpPr>
          <p:cNvPr id="6" name="Group 5" descr="an elastic load balancer is placed between the web and application tiers to help decouple the architecture.">
            <a:extLst>
              <a:ext uri="{FF2B5EF4-FFF2-40B4-BE49-F238E27FC236}">
                <a16:creationId xmlns:a16="http://schemas.microsoft.com/office/drawing/2014/main" id="{48B131A2-C535-4D98-B1E2-FE4F52E97A53}"/>
              </a:ext>
            </a:extLst>
          </p:cNvPr>
          <p:cNvGrpSpPr/>
          <p:nvPr/>
        </p:nvGrpSpPr>
        <p:grpSpPr>
          <a:xfrm>
            <a:off x="312574" y="1460104"/>
            <a:ext cx="11566852" cy="3473958"/>
            <a:chOff x="312574" y="1460104"/>
            <a:chExt cx="11566852" cy="3473958"/>
          </a:xfrm>
        </p:grpSpPr>
        <p:grpSp>
          <p:nvGrpSpPr>
            <p:cNvPr id="47" name="Group 46">
              <a:extLst>
                <a:ext uri="{FF2B5EF4-FFF2-40B4-BE49-F238E27FC236}">
                  <a16:creationId xmlns:a16="http://schemas.microsoft.com/office/drawing/2014/main" id="{3D73E46D-5E0B-4B46-BFFF-AFF5C4C6E300}"/>
                </a:ext>
              </a:extLst>
            </p:cNvPr>
            <p:cNvGrpSpPr/>
            <p:nvPr/>
          </p:nvGrpSpPr>
          <p:grpSpPr>
            <a:xfrm>
              <a:off x="6479646" y="3206862"/>
              <a:ext cx="1247457" cy="1296499"/>
              <a:chOff x="6733947" y="3206862"/>
              <a:chExt cx="1247457" cy="1296499"/>
            </a:xfrm>
          </p:grpSpPr>
          <p:pic>
            <p:nvPicPr>
              <p:cNvPr id="82" name="Graphic 81">
                <a:extLst>
                  <a:ext uri="{FF2B5EF4-FFF2-40B4-BE49-F238E27FC236}">
                    <a16:creationId xmlns:a16="http://schemas.microsoft.com/office/drawing/2014/main" id="{DA7E3BD9-42E4-4906-A6DE-1DE0753DDB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2075" y="3206862"/>
                <a:ext cx="711200" cy="711200"/>
              </a:xfrm>
              <a:prstGeom prst="rect">
                <a:avLst/>
              </a:prstGeom>
            </p:spPr>
          </p:pic>
          <p:sp>
            <p:nvSpPr>
              <p:cNvPr id="24" name="TextBox 23">
                <a:extLst>
                  <a:ext uri="{FF2B5EF4-FFF2-40B4-BE49-F238E27FC236}">
                    <a16:creationId xmlns:a16="http://schemas.microsoft.com/office/drawing/2014/main" id="{41BC9268-031A-4662-BA3D-37DD798BC4F4}"/>
                  </a:ext>
                </a:extLst>
              </p:cNvPr>
              <p:cNvSpPr txBox="1"/>
              <p:nvPr/>
            </p:nvSpPr>
            <p:spPr>
              <a:xfrm>
                <a:off x="6733947" y="3918586"/>
                <a:ext cx="124745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grpSp>
        <p:grpSp>
          <p:nvGrpSpPr>
            <p:cNvPr id="46" name="Group 45">
              <a:extLst>
                <a:ext uri="{FF2B5EF4-FFF2-40B4-BE49-F238E27FC236}">
                  <a16:creationId xmlns:a16="http://schemas.microsoft.com/office/drawing/2014/main" id="{6EA4E2B3-1CD9-4B31-B0F5-2E826E1CC411}"/>
                </a:ext>
              </a:extLst>
            </p:cNvPr>
            <p:cNvGrpSpPr/>
            <p:nvPr/>
          </p:nvGrpSpPr>
          <p:grpSpPr>
            <a:xfrm>
              <a:off x="2836158" y="3206862"/>
              <a:ext cx="1247457" cy="1296499"/>
              <a:chOff x="2553993" y="3206862"/>
              <a:chExt cx="1247457" cy="1296499"/>
            </a:xfrm>
          </p:grpSpPr>
          <p:sp>
            <p:nvSpPr>
              <p:cNvPr id="127" name="TextBox 126">
                <a:extLst>
                  <a:ext uri="{FF2B5EF4-FFF2-40B4-BE49-F238E27FC236}">
                    <a16:creationId xmlns:a16="http://schemas.microsoft.com/office/drawing/2014/main" id="{DAD99BE4-6EDD-449D-92E6-84F9F902683C}"/>
                  </a:ext>
                </a:extLst>
              </p:cNvPr>
              <p:cNvSpPr txBox="1"/>
              <p:nvPr/>
            </p:nvSpPr>
            <p:spPr>
              <a:xfrm>
                <a:off x="2553993" y="3918586"/>
                <a:ext cx="124745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126" name="Graphic 125">
                <a:extLst>
                  <a:ext uri="{FF2B5EF4-FFF2-40B4-BE49-F238E27FC236}">
                    <a16:creationId xmlns:a16="http://schemas.microsoft.com/office/drawing/2014/main" id="{733D28F9-79D5-4B39-AF5F-103F96C0B53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2121" y="3206862"/>
                <a:ext cx="711200" cy="711200"/>
              </a:xfrm>
              <a:prstGeom prst="rect">
                <a:avLst/>
              </a:prstGeom>
            </p:spPr>
          </p:pic>
        </p:grpSp>
        <p:cxnSp>
          <p:nvCxnSpPr>
            <p:cNvPr id="153" name="Straight Arrow Connector 152">
              <a:extLst>
                <a:ext uri="{FF2B5EF4-FFF2-40B4-BE49-F238E27FC236}">
                  <a16:creationId xmlns:a16="http://schemas.microsoft.com/office/drawing/2014/main" id="{57FE820C-0BDD-48C2-A2A3-568B877B0DA0}"/>
                </a:ext>
              </a:extLst>
            </p:cNvPr>
            <p:cNvCxnSpPr>
              <a:cxnSpLocks/>
              <a:stCxn id="167" idx="3"/>
            </p:cNvCxnSpPr>
            <p:nvPr/>
          </p:nvCxnSpPr>
          <p:spPr>
            <a:xfrm>
              <a:off x="5555950" y="2584997"/>
              <a:ext cx="1191824" cy="66679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414949B-4244-41B4-A15C-FE73ABD3F536}"/>
                </a:ext>
              </a:extLst>
            </p:cNvPr>
            <p:cNvCxnSpPr>
              <a:cxnSpLocks/>
              <a:stCxn id="169" idx="3"/>
            </p:cNvCxnSpPr>
            <p:nvPr/>
          </p:nvCxnSpPr>
          <p:spPr>
            <a:xfrm flipV="1">
              <a:off x="5555950" y="3725373"/>
              <a:ext cx="1191824" cy="16291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1EA0788-388D-45F6-9B80-ACE7B00CCB5D}"/>
                </a:ext>
              </a:extLst>
            </p:cNvPr>
            <p:cNvCxnSpPr>
              <a:cxnSpLocks/>
              <a:stCxn id="168" idx="3"/>
            </p:cNvCxnSpPr>
            <p:nvPr/>
          </p:nvCxnSpPr>
          <p:spPr>
            <a:xfrm>
              <a:off x="5555950" y="3236641"/>
              <a:ext cx="1191824" cy="1713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FC6661E-BDE0-48A5-B783-D1D3A91DFBBE}"/>
                </a:ext>
              </a:extLst>
            </p:cNvPr>
            <p:cNvCxnSpPr>
              <a:cxnSpLocks/>
              <a:stCxn id="126" idx="3"/>
              <a:endCxn id="167" idx="1"/>
            </p:cNvCxnSpPr>
            <p:nvPr/>
          </p:nvCxnSpPr>
          <p:spPr>
            <a:xfrm flipV="1">
              <a:off x="3815486" y="2584997"/>
              <a:ext cx="1191824"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06DD03D-1B12-44A8-9747-2EEF1C7310C5}"/>
                </a:ext>
              </a:extLst>
            </p:cNvPr>
            <p:cNvCxnSpPr>
              <a:cxnSpLocks/>
              <a:stCxn id="126" idx="3"/>
              <a:endCxn id="168" idx="1"/>
            </p:cNvCxnSpPr>
            <p:nvPr/>
          </p:nvCxnSpPr>
          <p:spPr>
            <a:xfrm flipV="1">
              <a:off x="3815486" y="3236641"/>
              <a:ext cx="1191824" cy="3258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1AD4C01-0A82-4105-B09E-95A4625FAE10}"/>
                </a:ext>
              </a:extLst>
            </p:cNvPr>
            <p:cNvCxnSpPr>
              <a:cxnSpLocks/>
              <a:stCxn id="126" idx="3"/>
              <a:endCxn id="169" idx="1"/>
            </p:cNvCxnSpPr>
            <p:nvPr/>
          </p:nvCxnSpPr>
          <p:spPr>
            <a:xfrm>
              <a:off x="3815486" y="3562462"/>
              <a:ext cx="1191824"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6112A30-2CD2-4B92-BA7C-CC2E2DD96483}"/>
                </a:ext>
              </a:extLst>
            </p:cNvPr>
            <p:cNvCxnSpPr>
              <a:cxnSpLocks/>
              <a:stCxn id="178" idx="3"/>
              <a:endCxn id="171" idx="1"/>
            </p:cNvCxnSpPr>
            <p:nvPr/>
          </p:nvCxnSpPr>
          <p:spPr>
            <a:xfrm>
              <a:off x="9199438" y="3562462"/>
              <a:ext cx="1446241"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CF4934E-7F71-4677-9FA1-5FDDB6E66628}"/>
                </a:ext>
              </a:extLst>
            </p:cNvPr>
            <p:cNvGrpSpPr/>
            <p:nvPr/>
          </p:nvGrpSpPr>
          <p:grpSpPr>
            <a:xfrm>
              <a:off x="312574" y="3206862"/>
              <a:ext cx="2203715" cy="1080736"/>
              <a:chOff x="323029" y="3206862"/>
              <a:chExt cx="2203715" cy="1080736"/>
            </a:xfrm>
          </p:grpSpPr>
          <p:sp>
            <p:nvSpPr>
              <p:cNvPr id="156" name="TextBox 155">
                <a:extLst>
                  <a:ext uri="{FF2B5EF4-FFF2-40B4-BE49-F238E27FC236}">
                    <a16:creationId xmlns:a16="http://schemas.microsoft.com/office/drawing/2014/main" id="{097DBB80-66E7-4111-9C35-AF647F7955C6}"/>
                  </a:ext>
                </a:extLst>
              </p:cNvPr>
              <p:cNvSpPr txBox="1"/>
              <p:nvPr/>
            </p:nvSpPr>
            <p:spPr>
              <a:xfrm>
                <a:off x="323029" y="3918586"/>
                <a:ext cx="2203715"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www.example.com</a:t>
                </a:r>
              </a:p>
            </p:txBody>
          </p:sp>
          <p:pic>
            <p:nvPicPr>
              <p:cNvPr id="166" name="Graphic 165">
                <a:extLst>
                  <a:ext uri="{FF2B5EF4-FFF2-40B4-BE49-F238E27FC236}">
                    <a16:creationId xmlns:a16="http://schemas.microsoft.com/office/drawing/2014/main" id="{F6B6AC38-8083-40A9-926B-6A2874A5E5A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286" y="3206862"/>
                <a:ext cx="711200" cy="711200"/>
              </a:xfrm>
              <a:prstGeom prst="rect">
                <a:avLst/>
              </a:prstGeom>
            </p:spPr>
          </p:pic>
        </p:grpSp>
        <p:sp>
          <p:nvSpPr>
            <p:cNvPr id="159" name="TextBox 158">
              <a:extLst>
                <a:ext uri="{FF2B5EF4-FFF2-40B4-BE49-F238E27FC236}">
                  <a16:creationId xmlns:a16="http://schemas.microsoft.com/office/drawing/2014/main" id="{7F3DEB89-F276-4A58-9359-4AD3CFB52439}"/>
                </a:ext>
              </a:extLst>
            </p:cNvPr>
            <p:cNvSpPr txBox="1"/>
            <p:nvPr/>
          </p:nvSpPr>
          <p:spPr>
            <a:xfrm>
              <a:off x="8046972" y="1460104"/>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 tier</a:t>
              </a:r>
            </a:p>
          </p:txBody>
        </p:sp>
        <p:grpSp>
          <p:nvGrpSpPr>
            <p:cNvPr id="40" name="Group 39">
              <a:extLst>
                <a:ext uri="{FF2B5EF4-FFF2-40B4-BE49-F238E27FC236}">
                  <a16:creationId xmlns:a16="http://schemas.microsoft.com/office/drawing/2014/main" id="{0464924A-F604-42CC-8BA8-60E3B71793DF}"/>
                </a:ext>
              </a:extLst>
            </p:cNvPr>
            <p:cNvGrpSpPr/>
            <p:nvPr/>
          </p:nvGrpSpPr>
          <p:grpSpPr>
            <a:xfrm>
              <a:off x="8523401" y="2190862"/>
              <a:ext cx="803434" cy="2743200"/>
              <a:chOff x="8882754" y="2031372"/>
              <a:chExt cx="803434" cy="2743200"/>
            </a:xfrm>
          </p:grpSpPr>
          <p:sp>
            <p:nvSpPr>
              <p:cNvPr id="145" name="Rounded Rectangle 26">
                <a:extLst>
                  <a:ext uri="{FF2B5EF4-FFF2-40B4-BE49-F238E27FC236}">
                    <a16:creationId xmlns:a16="http://schemas.microsoft.com/office/drawing/2014/main" id="{FAC41940-5C0A-4A92-8664-5FE2F3A3A596}"/>
                  </a:ext>
                </a:extLst>
              </p:cNvPr>
              <p:cNvSpPr/>
              <p:nvPr/>
            </p:nvSpPr>
            <p:spPr>
              <a:xfrm>
                <a:off x="8882754" y="203137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0" name="Group 169">
                <a:extLst>
                  <a:ext uri="{FF2B5EF4-FFF2-40B4-BE49-F238E27FC236}">
                    <a16:creationId xmlns:a16="http://schemas.microsoft.com/office/drawing/2014/main" id="{6F80471E-AC4B-4F11-A2AB-676B0798E84E}"/>
                  </a:ext>
                </a:extLst>
              </p:cNvPr>
              <p:cNvGrpSpPr/>
              <p:nvPr/>
            </p:nvGrpSpPr>
            <p:grpSpPr>
              <a:xfrm>
                <a:off x="9010151" y="2477008"/>
                <a:ext cx="548640" cy="1851928"/>
                <a:chOff x="4238066" y="2784674"/>
                <a:chExt cx="548640" cy="1851928"/>
              </a:xfrm>
            </p:grpSpPr>
            <p:pic>
              <p:nvPicPr>
                <p:cNvPr id="177" name="Graphic 176">
                  <a:extLst>
                    <a:ext uri="{FF2B5EF4-FFF2-40B4-BE49-F238E27FC236}">
                      <a16:creationId xmlns:a16="http://schemas.microsoft.com/office/drawing/2014/main" id="{61D3FCD5-F402-4207-96A6-2170AD6A59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2784674"/>
                  <a:ext cx="548640" cy="548640"/>
                </a:xfrm>
                <a:prstGeom prst="rect">
                  <a:avLst/>
                </a:prstGeom>
              </p:spPr>
            </p:pic>
            <p:pic>
              <p:nvPicPr>
                <p:cNvPr id="178" name="Graphic 177">
                  <a:extLst>
                    <a:ext uri="{FF2B5EF4-FFF2-40B4-BE49-F238E27FC236}">
                      <a16:creationId xmlns:a16="http://schemas.microsoft.com/office/drawing/2014/main" id="{828B34B5-1BA3-4570-8AB4-A92A2A2E517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3436318"/>
                  <a:ext cx="548640" cy="548640"/>
                </a:xfrm>
                <a:prstGeom prst="rect">
                  <a:avLst/>
                </a:prstGeom>
              </p:spPr>
            </p:pic>
            <p:pic>
              <p:nvPicPr>
                <p:cNvPr id="179" name="Graphic 178">
                  <a:extLst>
                    <a:ext uri="{FF2B5EF4-FFF2-40B4-BE49-F238E27FC236}">
                      <a16:creationId xmlns:a16="http://schemas.microsoft.com/office/drawing/2014/main" id="{A3781814-331D-45EB-9699-C81EE97E7A7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4087962"/>
                  <a:ext cx="548640" cy="548640"/>
                </a:xfrm>
                <a:prstGeom prst="rect">
                  <a:avLst/>
                </a:prstGeom>
              </p:spPr>
            </p:pic>
          </p:grpSp>
        </p:grpSp>
        <p:grpSp>
          <p:nvGrpSpPr>
            <p:cNvPr id="190" name="Group 189">
              <a:extLst>
                <a:ext uri="{FF2B5EF4-FFF2-40B4-BE49-F238E27FC236}">
                  <a16:creationId xmlns:a16="http://schemas.microsoft.com/office/drawing/2014/main" id="{4F2CF506-D8D3-4D4B-A99D-1617F6FDE0E0}"/>
                </a:ext>
              </a:extLst>
            </p:cNvPr>
            <p:cNvGrpSpPr/>
            <p:nvPr/>
          </p:nvGrpSpPr>
          <p:grpSpPr>
            <a:xfrm>
              <a:off x="10123133" y="2474261"/>
              <a:ext cx="1756293" cy="1443801"/>
              <a:chOff x="10133588" y="2474261"/>
              <a:chExt cx="1756293" cy="1443801"/>
            </a:xfrm>
          </p:grpSpPr>
          <p:sp>
            <p:nvSpPr>
              <p:cNvPr id="165" name="TextBox 164">
                <a:extLst>
                  <a:ext uri="{FF2B5EF4-FFF2-40B4-BE49-F238E27FC236}">
                    <a16:creationId xmlns:a16="http://schemas.microsoft.com/office/drawing/2014/main" id="{A70393A0-E465-4E5D-A584-B0D9B7548754}"/>
                  </a:ext>
                </a:extLst>
              </p:cNvPr>
              <p:cNvSpPr txBox="1"/>
              <p:nvPr/>
            </p:nvSpPr>
            <p:spPr>
              <a:xfrm>
                <a:off x="10133588" y="2474261"/>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Database tier</a:t>
                </a:r>
              </a:p>
            </p:txBody>
          </p:sp>
          <p:pic>
            <p:nvPicPr>
              <p:cNvPr id="171" name="Graphic 170">
                <a:extLst>
                  <a:ext uri="{FF2B5EF4-FFF2-40B4-BE49-F238E27FC236}">
                    <a16:creationId xmlns:a16="http://schemas.microsoft.com/office/drawing/2014/main" id="{AFB222EC-D3EC-49F3-B937-1CF2B55BA51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56134" y="3206862"/>
                <a:ext cx="711200" cy="711200"/>
              </a:xfrm>
              <a:prstGeom prst="rect">
                <a:avLst/>
              </a:prstGeom>
            </p:spPr>
          </p:pic>
        </p:grpSp>
        <p:sp>
          <p:nvSpPr>
            <p:cNvPr id="158" name="TextBox 157">
              <a:extLst>
                <a:ext uri="{FF2B5EF4-FFF2-40B4-BE49-F238E27FC236}">
                  <a16:creationId xmlns:a16="http://schemas.microsoft.com/office/drawing/2014/main" id="{F781EC74-510B-4B45-8B25-A8AE8BF6C7BE}"/>
                </a:ext>
              </a:extLst>
            </p:cNvPr>
            <p:cNvSpPr txBox="1"/>
            <p:nvPr/>
          </p:nvSpPr>
          <p:spPr>
            <a:xfrm>
              <a:off x="4403484" y="1460104"/>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 tier</a:t>
              </a:r>
            </a:p>
          </p:txBody>
        </p:sp>
        <p:grpSp>
          <p:nvGrpSpPr>
            <p:cNvPr id="39" name="Group 38">
              <a:extLst>
                <a:ext uri="{FF2B5EF4-FFF2-40B4-BE49-F238E27FC236}">
                  <a16:creationId xmlns:a16="http://schemas.microsoft.com/office/drawing/2014/main" id="{B1EB2153-15CA-4E35-A33C-7473BD3B8284}"/>
                </a:ext>
              </a:extLst>
            </p:cNvPr>
            <p:cNvGrpSpPr/>
            <p:nvPr/>
          </p:nvGrpSpPr>
          <p:grpSpPr>
            <a:xfrm>
              <a:off x="4879913" y="2190862"/>
              <a:ext cx="803434" cy="2743200"/>
              <a:chOff x="4355514" y="2350352"/>
              <a:chExt cx="803434" cy="2743200"/>
            </a:xfrm>
          </p:grpSpPr>
          <p:sp>
            <p:nvSpPr>
              <p:cNvPr id="146" name="Rounded Rectangle 20">
                <a:extLst>
                  <a:ext uri="{FF2B5EF4-FFF2-40B4-BE49-F238E27FC236}">
                    <a16:creationId xmlns:a16="http://schemas.microsoft.com/office/drawing/2014/main" id="{F81F5FEF-3EAD-4FA2-BE80-EC2B986EF561}"/>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8" name="Group 37">
                <a:extLst>
                  <a:ext uri="{FF2B5EF4-FFF2-40B4-BE49-F238E27FC236}">
                    <a16:creationId xmlns:a16="http://schemas.microsoft.com/office/drawing/2014/main" id="{61CFE96D-3223-42B7-873D-860B517A2723}"/>
                  </a:ext>
                </a:extLst>
              </p:cNvPr>
              <p:cNvGrpSpPr/>
              <p:nvPr/>
            </p:nvGrpSpPr>
            <p:grpSpPr>
              <a:xfrm>
                <a:off x="4482911" y="2470167"/>
                <a:ext cx="548640" cy="2503571"/>
                <a:chOff x="4482908" y="2412295"/>
                <a:chExt cx="548640" cy="2503571"/>
              </a:xfrm>
            </p:grpSpPr>
            <p:pic>
              <p:nvPicPr>
                <p:cNvPr id="167" name="Graphic 166">
                  <a:extLst>
                    <a:ext uri="{FF2B5EF4-FFF2-40B4-BE49-F238E27FC236}">
                      <a16:creationId xmlns:a16="http://schemas.microsoft.com/office/drawing/2014/main" id="{BD71C03F-B656-49A6-8FC1-366BCE4B62E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2412295"/>
                  <a:ext cx="548640" cy="548640"/>
                </a:xfrm>
                <a:prstGeom prst="rect">
                  <a:avLst/>
                </a:prstGeom>
              </p:spPr>
            </p:pic>
            <p:pic>
              <p:nvPicPr>
                <p:cNvPr id="168" name="Graphic 167">
                  <a:extLst>
                    <a:ext uri="{FF2B5EF4-FFF2-40B4-BE49-F238E27FC236}">
                      <a16:creationId xmlns:a16="http://schemas.microsoft.com/office/drawing/2014/main" id="{0C4D2BC0-9DB7-4A4B-8B1A-7A715E2AF16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063939"/>
                  <a:ext cx="548640" cy="548640"/>
                </a:xfrm>
                <a:prstGeom prst="rect">
                  <a:avLst/>
                </a:prstGeom>
              </p:spPr>
            </p:pic>
            <p:pic>
              <p:nvPicPr>
                <p:cNvPr id="169" name="Graphic 168">
                  <a:extLst>
                    <a:ext uri="{FF2B5EF4-FFF2-40B4-BE49-F238E27FC236}">
                      <a16:creationId xmlns:a16="http://schemas.microsoft.com/office/drawing/2014/main" id="{2A61749E-CD88-4F93-A70C-951F6FB7BB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715583"/>
                  <a:ext cx="548640" cy="548640"/>
                </a:xfrm>
                <a:prstGeom prst="rect">
                  <a:avLst/>
                </a:prstGeom>
              </p:spPr>
            </p:pic>
            <p:pic>
              <p:nvPicPr>
                <p:cNvPr id="172" name="Graphic 171">
                  <a:extLst>
                    <a:ext uri="{FF2B5EF4-FFF2-40B4-BE49-F238E27FC236}">
                      <a16:creationId xmlns:a16="http://schemas.microsoft.com/office/drawing/2014/main" id="{7A321A26-1B38-4F82-8EF3-81996277474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4367226"/>
                  <a:ext cx="548640" cy="548640"/>
                </a:xfrm>
                <a:prstGeom prst="rect">
                  <a:avLst/>
                </a:prstGeom>
              </p:spPr>
            </p:pic>
          </p:grpSp>
        </p:grpSp>
        <p:cxnSp>
          <p:nvCxnSpPr>
            <p:cNvPr id="173" name="Straight Arrow Connector 172">
              <a:extLst>
                <a:ext uri="{FF2B5EF4-FFF2-40B4-BE49-F238E27FC236}">
                  <a16:creationId xmlns:a16="http://schemas.microsoft.com/office/drawing/2014/main" id="{B216D36D-596F-482B-A57B-0EA44E505852}"/>
                </a:ext>
              </a:extLst>
            </p:cNvPr>
            <p:cNvCxnSpPr>
              <a:cxnSpLocks/>
              <a:stCxn id="126" idx="3"/>
              <a:endCxn id="172" idx="1"/>
            </p:cNvCxnSpPr>
            <p:nvPr/>
          </p:nvCxnSpPr>
          <p:spPr>
            <a:xfrm>
              <a:off x="3815486" y="3562462"/>
              <a:ext cx="1191824" cy="97746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8DA92E3-D74A-480D-8F60-52A1601FAECB}"/>
                </a:ext>
              </a:extLst>
            </p:cNvPr>
            <p:cNvCxnSpPr>
              <a:cxnSpLocks/>
              <a:stCxn id="172" idx="3"/>
            </p:cNvCxnSpPr>
            <p:nvPr/>
          </p:nvCxnSpPr>
          <p:spPr>
            <a:xfrm flipV="1">
              <a:off x="5555950" y="3888284"/>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29CE728-90AE-4A29-B146-A70FC1487CE4}"/>
                </a:ext>
              </a:extLst>
            </p:cNvPr>
            <p:cNvCxnSpPr>
              <a:cxnSpLocks/>
              <a:stCxn id="179" idx="3"/>
            </p:cNvCxnSpPr>
            <p:nvPr/>
          </p:nvCxnSpPr>
          <p:spPr>
            <a:xfrm flipV="1">
              <a:off x="9199438" y="3747228"/>
              <a:ext cx="1446241" cy="46687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4738B19-A3F7-4A98-840B-C3E7E374560A}"/>
                </a:ext>
              </a:extLst>
            </p:cNvPr>
            <p:cNvCxnSpPr>
              <a:cxnSpLocks/>
              <a:stCxn id="177" idx="3"/>
            </p:cNvCxnSpPr>
            <p:nvPr/>
          </p:nvCxnSpPr>
          <p:spPr>
            <a:xfrm>
              <a:off x="9199438" y="2910818"/>
              <a:ext cx="1446241" cy="488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3C4F22E-C926-44F7-9DD6-BC512985EDB9}"/>
                </a:ext>
              </a:extLst>
            </p:cNvPr>
            <p:cNvCxnSpPr>
              <a:cxnSpLocks/>
              <a:stCxn id="82" idx="3"/>
              <a:endCxn id="177" idx="1"/>
            </p:cNvCxnSpPr>
            <p:nvPr/>
          </p:nvCxnSpPr>
          <p:spPr>
            <a:xfrm flipV="1">
              <a:off x="7458974" y="2910818"/>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C2E120D2-DCED-41EE-9C77-3BF05E6673D7}"/>
                </a:ext>
              </a:extLst>
            </p:cNvPr>
            <p:cNvCxnSpPr>
              <a:cxnSpLocks/>
              <a:stCxn id="82" idx="3"/>
              <a:endCxn id="178" idx="1"/>
            </p:cNvCxnSpPr>
            <p:nvPr/>
          </p:nvCxnSpPr>
          <p:spPr>
            <a:xfrm>
              <a:off x="7458974" y="3562462"/>
              <a:ext cx="1191824"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35CAE17-DFDC-4A07-9754-1A226E93EEBF}"/>
                </a:ext>
              </a:extLst>
            </p:cNvPr>
            <p:cNvCxnSpPr>
              <a:cxnSpLocks/>
              <a:stCxn id="82" idx="3"/>
              <a:endCxn id="179" idx="1"/>
            </p:cNvCxnSpPr>
            <p:nvPr/>
          </p:nvCxnSpPr>
          <p:spPr>
            <a:xfrm>
              <a:off x="7458974" y="3562462"/>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D54071C-CD6F-4818-8EA8-2E002C10CB77}"/>
                </a:ext>
              </a:extLst>
            </p:cNvPr>
            <p:cNvCxnSpPr>
              <a:cxnSpLocks/>
              <a:stCxn id="166" idx="3"/>
              <a:endCxn id="126" idx="1"/>
            </p:cNvCxnSpPr>
            <p:nvPr/>
          </p:nvCxnSpPr>
          <p:spPr>
            <a:xfrm>
              <a:off x="1770031" y="3562462"/>
              <a:ext cx="133425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6E79643-AA6B-4AED-95C8-C1CE77EF8F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4DDB428-8566-4CF9-A941-980E9254A7B7}"/>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129689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a:xfrm>
            <a:off x="419100" y="365125"/>
            <a:ext cx="9034272" cy="474119"/>
          </a:xfrm>
        </p:spPr>
        <p:txBody>
          <a:bodyPr/>
          <a:lstStyle/>
          <a:p>
            <a:r>
              <a:rPr lang="en-US" dirty="0"/>
              <a:t>Considerations in loosely coupled architectures</a:t>
            </a:r>
          </a:p>
        </p:txBody>
      </p:sp>
      <p:grpSp>
        <p:nvGrpSpPr>
          <p:cNvPr id="5" name="Group 4">
            <a:extLst>
              <a:ext uri="{FF2B5EF4-FFF2-40B4-BE49-F238E27FC236}">
                <a16:creationId xmlns:a16="http://schemas.microsoft.com/office/drawing/2014/main" id="{EC40974C-2FF3-49E4-9DD5-0DE2BD924B2C}"/>
              </a:ext>
              <a:ext uri="{C183D7F6-B498-43B3-948B-1728B52AA6E4}">
                <adec:decorative xmlns:adec="http://schemas.microsoft.com/office/drawing/2017/decorative" val="1"/>
              </a:ext>
            </a:extLst>
          </p:cNvPr>
          <p:cNvGrpSpPr/>
          <p:nvPr/>
        </p:nvGrpSpPr>
        <p:grpSpPr>
          <a:xfrm>
            <a:off x="312574" y="1460104"/>
            <a:ext cx="11566852" cy="3473958"/>
            <a:chOff x="312574" y="1460104"/>
            <a:chExt cx="11566852" cy="3473958"/>
          </a:xfrm>
        </p:grpSpPr>
        <p:grpSp>
          <p:nvGrpSpPr>
            <p:cNvPr id="69" name="Group 68">
              <a:extLst>
                <a:ext uri="{FF2B5EF4-FFF2-40B4-BE49-F238E27FC236}">
                  <a16:creationId xmlns:a16="http://schemas.microsoft.com/office/drawing/2014/main" id="{C9F86110-78BF-4469-9D67-38A31606CFA0}"/>
                </a:ext>
                <a:ext uri="{C183D7F6-B498-43B3-948B-1728B52AA6E4}">
                  <adec:decorative xmlns:adec="http://schemas.microsoft.com/office/drawing/2017/decorative" val="1"/>
                </a:ext>
              </a:extLst>
            </p:cNvPr>
            <p:cNvGrpSpPr/>
            <p:nvPr/>
          </p:nvGrpSpPr>
          <p:grpSpPr>
            <a:xfrm>
              <a:off x="6479646" y="3206862"/>
              <a:ext cx="1247457" cy="1296499"/>
              <a:chOff x="6733947" y="3206862"/>
              <a:chExt cx="1247457" cy="1296499"/>
            </a:xfrm>
          </p:grpSpPr>
          <p:pic>
            <p:nvPicPr>
              <p:cNvPr id="70" name="Graphic 69">
                <a:extLst>
                  <a:ext uri="{FF2B5EF4-FFF2-40B4-BE49-F238E27FC236}">
                    <a16:creationId xmlns:a16="http://schemas.microsoft.com/office/drawing/2014/main" id="{5E7D7830-DA52-482F-91D7-21811476F5F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2075" y="3206862"/>
                <a:ext cx="711200" cy="711200"/>
              </a:xfrm>
              <a:prstGeom prst="rect">
                <a:avLst/>
              </a:prstGeom>
            </p:spPr>
          </p:pic>
          <p:sp>
            <p:nvSpPr>
              <p:cNvPr id="71" name="TextBox 70">
                <a:extLst>
                  <a:ext uri="{FF2B5EF4-FFF2-40B4-BE49-F238E27FC236}">
                    <a16:creationId xmlns:a16="http://schemas.microsoft.com/office/drawing/2014/main" id="{F0B832E4-CFB6-4100-BCB3-9225F32F29BB}"/>
                  </a:ext>
                </a:extLst>
              </p:cNvPr>
              <p:cNvSpPr txBox="1"/>
              <p:nvPr/>
            </p:nvSpPr>
            <p:spPr>
              <a:xfrm>
                <a:off x="6733947" y="3918586"/>
                <a:ext cx="124745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grpSp>
        <p:grpSp>
          <p:nvGrpSpPr>
            <p:cNvPr id="72" name="Group 71">
              <a:extLst>
                <a:ext uri="{FF2B5EF4-FFF2-40B4-BE49-F238E27FC236}">
                  <a16:creationId xmlns:a16="http://schemas.microsoft.com/office/drawing/2014/main" id="{3BE61648-657A-4228-AB7F-B794BDE90E45}"/>
                </a:ext>
                <a:ext uri="{C183D7F6-B498-43B3-948B-1728B52AA6E4}">
                  <adec:decorative xmlns:adec="http://schemas.microsoft.com/office/drawing/2017/decorative" val="1"/>
                </a:ext>
              </a:extLst>
            </p:cNvPr>
            <p:cNvGrpSpPr/>
            <p:nvPr/>
          </p:nvGrpSpPr>
          <p:grpSpPr>
            <a:xfrm>
              <a:off x="2836158" y="3206862"/>
              <a:ext cx="1247457" cy="1296499"/>
              <a:chOff x="2553993" y="3206862"/>
              <a:chExt cx="1247457" cy="1296499"/>
            </a:xfrm>
          </p:grpSpPr>
          <p:sp>
            <p:nvSpPr>
              <p:cNvPr id="73" name="TextBox 72">
                <a:extLst>
                  <a:ext uri="{FF2B5EF4-FFF2-40B4-BE49-F238E27FC236}">
                    <a16:creationId xmlns:a16="http://schemas.microsoft.com/office/drawing/2014/main" id="{93B03260-07D5-4644-B8B4-C0721F1786C3}"/>
                  </a:ext>
                </a:extLst>
              </p:cNvPr>
              <p:cNvSpPr txBox="1"/>
              <p:nvPr/>
            </p:nvSpPr>
            <p:spPr>
              <a:xfrm>
                <a:off x="2553993" y="3918586"/>
                <a:ext cx="124745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74" name="Graphic 73">
                <a:extLst>
                  <a:ext uri="{FF2B5EF4-FFF2-40B4-BE49-F238E27FC236}">
                    <a16:creationId xmlns:a16="http://schemas.microsoft.com/office/drawing/2014/main" id="{932C7ADF-DD35-436B-8788-012885751A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2121" y="3206862"/>
                <a:ext cx="711200" cy="711200"/>
              </a:xfrm>
              <a:prstGeom prst="rect">
                <a:avLst/>
              </a:prstGeom>
            </p:spPr>
          </p:pic>
        </p:grpSp>
        <p:cxnSp>
          <p:nvCxnSpPr>
            <p:cNvPr id="75" name="Straight Arrow Connector 74">
              <a:extLst>
                <a:ext uri="{FF2B5EF4-FFF2-40B4-BE49-F238E27FC236}">
                  <a16:creationId xmlns:a16="http://schemas.microsoft.com/office/drawing/2014/main" id="{CD9D5A0F-952A-4724-AFD0-418903531DA0}"/>
                </a:ext>
                <a:ext uri="{C183D7F6-B498-43B3-948B-1728B52AA6E4}">
                  <adec:decorative xmlns:adec="http://schemas.microsoft.com/office/drawing/2017/decorative" val="1"/>
                </a:ext>
              </a:extLst>
            </p:cNvPr>
            <p:cNvCxnSpPr>
              <a:cxnSpLocks/>
              <a:stCxn id="99" idx="3"/>
            </p:cNvCxnSpPr>
            <p:nvPr/>
          </p:nvCxnSpPr>
          <p:spPr>
            <a:xfrm>
              <a:off x="5555950" y="2584997"/>
              <a:ext cx="1191824" cy="66679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F4B42AA-22B6-4785-9699-AC5B311B44E3}"/>
                </a:ext>
                <a:ext uri="{C183D7F6-B498-43B3-948B-1728B52AA6E4}">
                  <adec:decorative xmlns:adec="http://schemas.microsoft.com/office/drawing/2017/decorative" val="1"/>
                </a:ext>
              </a:extLst>
            </p:cNvPr>
            <p:cNvCxnSpPr>
              <a:cxnSpLocks/>
              <a:stCxn id="101" idx="3"/>
            </p:cNvCxnSpPr>
            <p:nvPr/>
          </p:nvCxnSpPr>
          <p:spPr>
            <a:xfrm flipV="1">
              <a:off x="5555950" y="3725373"/>
              <a:ext cx="1191824" cy="16291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BC70847-F404-4E0C-855D-00B64E02D008}"/>
                </a:ext>
                <a:ext uri="{C183D7F6-B498-43B3-948B-1728B52AA6E4}">
                  <adec:decorative xmlns:adec="http://schemas.microsoft.com/office/drawing/2017/decorative" val="1"/>
                </a:ext>
              </a:extLst>
            </p:cNvPr>
            <p:cNvCxnSpPr>
              <a:cxnSpLocks/>
              <a:stCxn id="100" idx="3"/>
            </p:cNvCxnSpPr>
            <p:nvPr/>
          </p:nvCxnSpPr>
          <p:spPr>
            <a:xfrm>
              <a:off x="5555950" y="3236641"/>
              <a:ext cx="1191824" cy="1713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B8BF8F0-9D5D-4107-97EF-36FB4A3B1A66}"/>
                </a:ext>
                <a:ext uri="{C183D7F6-B498-43B3-948B-1728B52AA6E4}">
                  <adec:decorative xmlns:adec="http://schemas.microsoft.com/office/drawing/2017/decorative" val="1"/>
                </a:ext>
              </a:extLst>
            </p:cNvPr>
            <p:cNvCxnSpPr>
              <a:cxnSpLocks/>
              <a:stCxn id="74" idx="3"/>
              <a:endCxn id="99" idx="1"/>
            </p:cNvCxnSpPr>
            <p:nvPr/>
          </p:nvCxnSpPr>
          <p:spPr>
            <a:xfrm flipV="1">
              <a:off x="3815486" y="2584997"/>
              <a:ext cx="1191824"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0D872E6-D73F-4970-9D07-C50175839BEE}"/>
                </a:ext>
                <a:ext uri="{C183D7F6-B498-43B3-948B-1728B52AA6E4}">
                  <adec:decorative xmlns:adec="http://schemas.microsoft.com/office/drawing/2017/decorative" val="1"/>
                </a:ext>
              </a:extLst>
            </p:cNvPr>
            <p:cNvCxnSpPr>
              <a:cxnSpLocks/>
              <a:stCxn id="74" idx="3"/>
              <a:endCxn id="100" idx="1"/>
            </p:cNvCxnSpPr>
            <p:nvPr/>
          </p:nvCxnSpPr>
          <p:spPr>
            <a:xfrm flipV="1">
              <a:off x="3815486" y="3236641"/>
              <a:ext cx="1191824" cy="3258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FCBA22E-BBA1-476D-9054-924D7E14127D}"/>
                </a:ext>
                <a:ext uri="{C183D7F6-B498-43B3-948B-1728B52AA6E4}">
                  <adec:decorative xmlns:adec="http://schemas.microsoft.com/office/drawing/2017/decorative" val="1"/>
                </a:ext>
              </a:extLst>
            </p:cNvPr>
            <p:cNvCxnSpPr>
              <a:cxnSpLocks/>
              <a:stCxn id="74" idx="3"/>
              <a:endCxn id="101" idx="1"/>
            </p:cNvCxnSpPr>
            <p:nvPr/>
          </p:nvCxnSpPr>
          <p:spPr>
            <a:xfrm>
              <a:off x="3815486" y="3562462"/>
              <a:ext cx="1191824"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0811C5C-4D42-4A17-A7E1-ABFF702478C8}"/>
                </a:ext>
                <a:ext uri="{C183D7F6-B498-43B3-948B-1728B52AA6E4}">
                  <adec:decorative xmlns:adec="http://schemas.microsoft.com/office/drawing/2017/decorative" val="1"/>
                </a:ext>
              </a:extLst>
            </p:cNvPr>
            <p:cNvCxnSpPr>
              <a:cxnSpLocks/>
              <a:stCxn id="90" idx="3"/>
              <a:endCxn id="94" idx="1"/>
            </p:cNvCxnSpPr>
            <p:nvPr/>
          </p:nvCxnSpPr>
          <p:spPr>
            <a:xfrm>
              <a:off x="9199438" y="3562462"/>
              <a:ext cx="1446241"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54BC04D3-311D-4BC8-902E-494A2A4AF950}"/>
                </a:ext>
                <a:ext uri="{C183D7F6-B498-43B3-948B-1728B52AA6E4}">
                  <adec:decorative xmlns:adec="http://schemas.microsoft.com/office/drawing/2017/decorative" val="1"/>
                </a:ext>
              </a:extLst>
            </p:cNvPr>
            <p:cNvGrpSpPr/>
            <p:nvPr/>
          </p:nvGrpSpPr>
          <p:grpSpPr>
            <a:xfrm>
              <a:off x="312574" y="3206862"/>
              <a:ext cx="2203715" cy="1080736"/>
              <a:chOff x="323029" y="3206862"/>
              <a:chExt cx="2203715" cy="1080736"/>
            </a:xfrm>
          </p:grpSpPr>
          <p:sp>
            <p:nvSpPr>
              <p:cNvPr id="83" name="TextBox 82">
                <a:extLst>
                  <a:ext uri="{FF2B5EF4-FFF2-40B4-BE49-F238E27FC236}">
                    <a16:creationId xmlns:a16="http://schemas.microsoft.com/office/drawing/2014/main" id="{D8FD0BF4-B816-4C27-97CB-81B282BCD716}"/>
                  </a:ext>
                </a:extLst>
              </p:cNvPr>
              <p:cNvSpPr txBox="1"/>
              <p:nvPr/>
            </p:nvSpPr>
            <p:spPr>
              <a:xfrm>
                <a:off x="323029" y="3918586"/>
                <a:ext cx="2203715"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www.example.com</a:t>
                </a:r>
              </a:p>
            </p:txBody>
          </p:sp>
          <p:pic>
            <p:nvPicPr>
              <p:cNvPr id="84" name="Graphic 83">
                <a:extLst>
                  <a:ext uri="{FF2B5EF4-FFF2-40B4-BE49-F238E27FC236}">
                    <a16:creationId xmlns:a16="http://schemas.microsoft.com/office/drawing/2014/main" id="{9F81EA89-9F0E-4E19-85D9-843DEC7D67B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286" y="3206862"/>
                <a:ext cx="711200" cy="711200"/>
              </a:xfrm>
              <a:prstGeom prst="rect">
                <a:avLst/>
              </a:prstGeom>
            </p:spPr>
          </p:pic>
        </p:grpSp>
        <p:sp>
          <p:nvSpPr>
            <p:cNvPr id="85" name="TextBox 84">
              <a:extLst>
                <a:ext uri="{FF2B5EF4-FFF2-40B4-BE49-F238E27FC236}">
                  <a16:creationId xmlns:a16="http://schemas.microsoft.com/office/drawing/2014/main" id="{E7AC235E-DD29-4F5E-88D5-D818DCDCF489}"/>
                </a:ext>
              </a:extLst>
            </p:cNvPr>
            <p:cNvSpPr txBox="1"/>
            <p:nvPr/>
          </p:nvSpPr>
          <p:spPr>
            <a:xfrm>
              <a:off x="8046972" y="1460104"/>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 tier</a:t>
              </a:r>
            </a:p>
          </p:txBody>
        </p:sp>
        <p:grpSp>
          <p:nvGrpSpPr>
            <p:cNvPr id="86" name="Group 85">
              <a:extLst>
                <a:ext uri="{FF2B5EF4-FFF2-40B4-BE49-F238E27FC236}">
                  <a16:creationId xmlns:a16="http://schemas.microsoft.com/office/drawing/2014/main" id="{8BE94D45-A233-406B-A96D-719286753C2C}"/>
                </a:ext>
                <a:ext uri="{C183D7F6-B498-43B3-948B-1728B52AA6E4}">
                  <adec:decorative xmlns:adec="http://schemas.microsoft.com/office/drawing/2017/decorative" val="1"/>
                </a:ext>
              </a:extLst>
            </p:cNvPr>
            <p:cNvGrpSpPr/>
            <p:nvPr/>
          </p:nvGrpSpPr>
          <p:grpSpPr>
            <a:xfrm>
              <a:off x="8523401" y="2190862"/>
              <a:ext cx="803434" cy="2743200"/>
              <a:chOff x="8882754" y="2031372"/>
              <a:chExt cx="803434" cy="2743200"/>
            </a:xfrm>
          </p:grpSpPr>
          <p:sp>
            <p:nvSpPr>
              <p:cNvPr id="87" name="Rounded Rectangle 26">
                <a:extLst>
                  <a:ext uri="{FF2B5EF4-FFF2-40B4-BE49-F238E27FC236}">
                    <a16:creationId xmlns:a16="http://schemas.microsoft.com/office/drawing/2014/main" id="{80F5F4EA-FF00-4ED2-9235-55C3A0F16E90}"/>
                  </a:ext>
                </a:extLst>
              </p:cNvPr>
              <p:cNvSpPr/>
              <p:nvPr/>
            </p:nvSpPr>
            <p:spPr>
              <a:xfrm>
                <a:off x="8882754" y="203137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8" name="Group 87">
                <a:extLst>
                  <a:ext uri="{FF2B5EF4-FFF2-40B4-BE49-F238E27FC236}">
                    <a16:creationId xmlns:a16="http://schemas.microsoft.com/office/drawing/2014/main" id="{393CC727-6853-4112-96B7-A0483554FF25}"/>
                  </a:ext>
                </a:extLst>
              </p:cNvPr>
              <p:cNvGrpSpPr/>
              <p:nvPr/>
            </p:nvGrpSpPr>
            <p:grpSpPr>
              <a:xfrm>
                <a:off x="9010151" y="2477008"/>
                <a:ext cx="548640" cy="1851928"/>
                <a:chOff x="4238066" y="2784674"/>
                <a:chExt cx="548640" cy="1851928"/>
              </a:xfrm>
            </p:grpSpPr>
            <p:pic>
              <p:nvPicPr>
                <p:cNvPr id="89" name="Graphic 88">
                  <a:extLst>
                    <a:ext uri="{FF2B5EF4-FFF2-40B4-BE49-F238E27FC236}">
                      <a16:creationId xmlns:a16="http://schemas.microsoft.com/office/drawing/2014/main" id="{2C2A2FF2-6BE7-4CFB-8CA4-ABBF0FDE9DB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2784674"/>
                  <a:ext cx="548640" cy="548640"/>
                </a:xfrm>
                <a:prstGeom prst="rect">
                  <a:avLst/>
                </a:prstGeom>
              </p:spPr>
            </p:pic>
            <p:pic>
              <p:nvPicPr>
                <p:cNvPr id="90" name="Graphic 89">
                  <a:extLst>
                    <a:ext uri="{FF2B5EF4-FFF2-40B4-BE49-F238E27FC236}">
                      <a16:creationId xmlns:a16="http://schemas.microsoft.com/office/drawing/2014/main" id="{2B4E8820-7C81-4F4B-BEA6-01158087D45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3436318"/>
                  <a:ext cx="548640" cy="548640"/>
                </a:xfrm>
                <a:prstGeom prst="rect">
                  <a:avLst/>
                </a:prstGeom>
              </p:spPr>
            </p:pic>
            <p:pic>
              <p:nvPicPr>
                <p:cNvPr id="91" name="Graphic 90">
                  <a:extLst>
                    <a:ext uri="{FF2B5EF4-FFF2-40B4-BE49-F238E27FC236}">
                      <a16:creationId xmlns:a16="http://schemas.microsoft.com/office/drawing/2014/main" id="{2CB0F241-5DBA-42AE-90BA-7CBBC4512F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4087962"/>
                  <a:ext cx="548640" cy="548640"/>
                </a:xfrm>
                <a:prstGeom prst="rect">
                  <a:avLst/>
                </a:prstGeom>
              </p:spPr>
            </p:pic>
          </p:grpSp>
        </p:grpSp>
        <p:grpSp>
          <p:nvGrpSpPr>
            <p:cNvPr id="92" name="Group 91">
              <a:extLst>
                <a:ext uri="{FF2B5EF4-FFF2-40B4-BE49-F238E27FC236}">
                  <a16:creationId xmlns:a16="http://schemas.microsoft.com/office/drawing/2014/main" id="{3CF7EB5E-28FF-4E60-AE1F-4D07A40D7ACF}"/>
                </a:ext>
                <a:ext uri="{C183D7F6-B498-43B3-948B-1728B52AA6E4}">
                  <adec:decorative xmlns:adec="http://schemas.microsoft.com/office/drawing/2017/decorative" val="1"/>
                </a:ext>
              </a:extLst>
            </p:cNvPr>
            <p:cNvGrpSpPr/>
            <p:nvPr/>
          </p:nvGrpSpPr>
          <p:grpSpPr>
            <a:xfrm>
              <a:off x="10123133" y="2474261"/>
              <a:ext cx="1756293" cy="1443801"/>
              <a:chOff x="10133588" y="2474261"/>
              <a:chExt cx="1756293" cy="1443801"/>
            </a:xfrm>
          </p:grpSpPr>
          <p:sp>
            <p:nvSpPr>
              <p:cNvPr id="93" name="TextBox 92">
                <a:extLst>
                  <a:ext uri="{FF2B5EF4-FFF2-40B4-BE49-F238E27FC236}">
                    <a16:creationId xmlns:a16="http://schemas.microsoft.com/office/drawing/2014/main" id="{D17162E3-B0F8-4C0D-9A72-8053F7DE0B79}"/>
                  </a:ext>
                </a:extLst>
              </p:cNvPr>
              <p:cNvSpPr txBox="1"/>
              <p:nvPr/>
            </p:nvSpPr>
            <p:spPr>
              <a:xfrm>
                <a:off x="10133588" y="2474261"/>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Database tier</a:t>
                </a:r>
              </a:p>
            </p:txBody>
          </p:sp>
          <p:pic>
            <p:nvPicPr>
              <p:cNvPr id="94" name="Graphic 93">
                <a:extLst>
                  <a:ext uri="{FF2B5EF4-FFF2-40B4-BE49-F238E27FC236}">
                    <a16:creationId xmlns:a16="http://schemas.microsoft.com/office/drawing/2014/main" id="{E8562BD6-67E4-4E64-B753-6526111AD76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56134" y="3206862"/>
                <a:ext cx="711200" cy="711200"/>
              </a:xfrm>
              <a:prstGeom prst="rect">
                <a:avLst/>
              </a:prstGeom>
            </p:spPr>
          </p:pic>
        </p:grpSp>
        <p:sp>
          <p:nvSpPr>
            <p:cNvPr id="95" name="TextBox 94">
              <a:extLst>
                <a:ext uri="{FF2B5EF4-FFF2-40B4-BE49-F238E27FC236}">
                  <a16:creationId xmlns:a16="http://schemas.microsoft.com/office/drawing/2014/main" id="{38B51EEF-C0BE-4813-9083-63D7D8E9C149}"/>
                </a:ext>
              </a:extLst>
            </p:cNvPr>
            <p:cNvSpPr txBox="1"/>
            <p:nvPr/>
          </p:nvSpPr>
          <p:spPr>
            <a:xfrm>
              <a:off x="4403484" y="1460104"/>
              <a:ext cx="1756293"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 tier</a:t>
              </a:r>
            </a:p>
          </p:txBody>
        </p:sp>
        <p:grpSp>
          <p:nvGrpSpPr>
            <p:cNvPr id="96" name="Group 95">
              <a:extLst>
                <a:ext uri="{FF2B5EF4-FFF2-40B4-BE49-F238E27FC236}">
                  <a16:creationId xmlns:a16="http://schemas.microsoft.com/office/drawing/2014/main" id="{80A57B0F-F131-46F7-96F8-42D9715EAFEE}"/>
                </a:ext>
                <a:ext uri="{C183D7F6-B498-43B3-948B-1728B52AA6E4}">
                  <adec:decorative xmlns:adec="http://schemas.microsoft.com/office/drawing/2017/decorative" val="1"/>
                </a:ext>
              </a:extLst>
            </p:cNvPr>
            <p:cNvGrpSpPr/>
            <p:nvPr/>
          </p:nvGrpSpPr>
          <p:grpSpPr>
            <a:xfrm>
              <a:off x="4879913" y="2190862"/>
              <a:ext cx="803434" cy="2743200"/>
              <a:chOff x="4355514" y="2350352"/>
              <a:chExt cx="803434" cy="2743200"/>
            </a:xfrm>
          </p:grpSpPr>
          <p:sp>
            <p:nvSpPr>
              <p:cNvPr id="97" name="Rounded Rectangle 20">
                <a:extLst>
                  <a:ext uri="{FF2B5EF4-FFF2-40B4-BE49-F238E27FC236}">
                    <a16:creationId xmlns:a16="http://schemas.microsoft.com/office/drawing/2014/main" id="{CA43866C-A6B0-408F-B12B-25E51E225A5E}"/>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98" name="Group 97">
                <a:extLst>
                  <a:ext uri="{FF2B5EF4-FFF2-40B4-BE49-F238E27FC236}">
                    <a16:creationId xmlns:a16="http://schemas.microsoft.com/office/drawing/2014/main" id="{ECF748BF-9AAF-4D61-B410-6EC51D1D1D10}"/>
                  </a:ext>
                </a:extLst>
              </p:cNvPr>
              <p:cNvGrpSpPr/>
              <p:nvPr/>
            </p:nvGrpSpPr>
            <p:grpSpPr>
              <a:xfrm>
                <a:off x="4482911" y="2470167"/>
                <a:ext cx="548640" cy="2503571"/>
                <a:chOff x="4482908" y="2412295"/>
                <a:chExt cx="548640" cy="2503571"/>
              </a:xfrm>
            </p:grpSpPr>
            <p:pic>
              <p:nvPicPr>
                <p:cNvPr id="99" name="Graphic 98">
                  <a:extLst>
                    <a:ext uri="{FF2B5EF4-FFF2-40B4-BE49-F238E27FC236}">
                      <a16:creationId xmlns:a16="http://schemas.microsoft.com/office/drawing/2014/main" id="{218D7622-8D9B-4315-BFE8-72DEF99F64E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2412295"/>
                  <a:ext cx="548640" cy="548640"/>
                </a:xfrm>
                <a:prstGeom prst="rect">
                  <a:avLst/>
                </a:prstGeom>
              </p:spPr>
            </p:pic>
            <p:pic>
              <p:nvPicPr>
                <p:cNvPr id="100" name="Graphic 99">
                  <a:extLst>
                    <a:ext uri="{FF2B5EF4-FFF2-40B4-BE49-F238E27FC236}">
                      <a16:creationId xmlns:a16="http://schemas.microsoft.com/office/drawing/2014/main" id="{1F402E3E-3367-41D3-8FC2-653D24D5303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063939"/>
                  <a:ext cx="548640" cy="548640"/>
                </a:xfrm>
                <a:prstGeom prst="rect">
                  <a:avLst/>
                </a:prstGeom>
              </p:spPr>
            </p:pic>
            <p:pic>
              <p:nvPicPr>
                <p:cNvPr id="101" name="Graphic 100">
                  <a:extLst>
                    <a:ext uri="{FF2B5EF4-FFF2-40B4-BE49-F238E27FC236}">
                      <a16:creationId xmlns:a16="http://schemas.microsoft.com/office/drawing/2014/main" id="{7099AEBC-39E2-447A-AE8C-0B5728FB29C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715583"/>
                  <a:ext cx="548640" cy="548640"/>
                </a:xfrm>
                <a:prstGeom prst="rect">
                  <a:avLst/>
                </a:prstGeom>
              </p:spPr>
            </p:pic>
            <p:pic>
              <p:nvPicPr>
                <p:cNvPr id="102" name="Graphic 101">
                  <a:extLst>
                    <a:ext uri="{FF2B5EF4-FFF2-40B4-BE49-F238E27FC236}">
                      <a16:creationId xmlns:a16="http://schemas.microsoft.com/office/drawing/2014/main" id="{BDF2FFE7-7A4F-4138-A1CC-7B8A597E32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4367226"/>
                  <a:ext cx="548640" cy="548640"/>
                </a:xfrm>
                <a:prstGeom prst="rect">
                  <a:avLst/>
                </a:prstGeom>
              </p:spPr>
            </p:pic>
          </p:grpSp>
        </p:grpSp>
        <p:cxnSp>
          <p:nvCxnSpPr>
            <p:cNvPr id="103" name="Straight Arrow Connector 102">
              <a:extLst>
                <a:ext uri="{FF2B5EF4-FFF2-40B4-BE49-F238E27FC236}">
                  <a16:creationId xmlns:a16="http://schemas.microsoft.com/office/drawing/2014/main" id="{AA7C068C-3836-4E73-8D26-13793AC47920}"/>
                </a:ext>
                <a:ext uri="{C183D7F6-B498-43B3-948B-1728B52AA6E4}">
                  <adec:decorative xmlns:adec="http://schemas.microsoft.com/office/drawing/2017/decorative" val="1"/>
                </a:ext>
              </a:extLst>
            </p:cNvPr>
            <p:cNvCxnSpPr>
              <a:cxnSpLocks/>
              <a:stCxn id="74" idx="3"/>
              <a:endCxn id="102" idx="1"/>
            </p:cNvCxnSpPr>
            <p:nvPr/>
          </p:nvCxnSpPr>
          <p:spPr>
            <a:xfrm>
              <a:off x="3815486" y="3562462"/>
              <a:ext cx="1191824" cy="97746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7D30CE-A36C-4B82-BD88-83D814F62903}"/>
                </a:ext>
                <a:ext uri="{C183D7F6-B498-43B3-948B-1728B52AA6E4}">
                  <adec:decorative xmlns:adec="http://schemas.microsoft.com/office/drawing/2017/decorative" val="1"/>
                </a:ext>
              </a:extLst>
            </p:cNvPr>
            <p:cNvCxnSpPr>
              <a:cxnSpLocks/>
              <a:stCxn id="102" idx="3"/>
            </p:cNvCxnSpPr>
            <p:nvPr/>
          </p:nvCxnSpPr>
          <p:spPr>
            <a:xfrm flipV="1">
              <a:off x="5555950" y="3888284"/>
              <a:ext cx="1191824" cy="6516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C0C625E-AE3E-4A11-B33F-84F7EE87C9B2}"/>
                </a:ext>
                <a:ext uri="{C183D7F6-B498-43B3-948B-1728B52AA6E4}">
                  <adec:decorative xmlns:adec="http://schemas.microsoft.com/office/drawing/2017/decorative" val="1"/>
                </a:ext>
              </a:extLst>
            </p:cNvPr>
            <p:cNvCxnSpPr>
              <a:cxnSpLocks/>
              <a:stCxn id="91" idx="3"/>
            </p:cNvCxnSpPr>
            <p:nvPr/>
          </p:nvCxnSpPr>
          <p:spPr>
            <a:xfrm flipV="1">
              <a:off x="9199438" y="3747228"/>
              <a:ext cx="1446241" cy="46687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75061A1-BF4B-4120-81EA-D571CF5E2089}"/>
                </a:ext>
                <a:ext uri="{C183D7F6-B498-43B3-948B-1728B52AA6E4}">
                  <adec:decorative xmlns:adec="http://schemas.microsoft.com/office/drawing/2017/decorative" val="1"/>
                </a:ext>
              </a:extLst>
            </p:cNvPr>
            <p:cNvCxnSpPr>
              <a:cxnSpLocks/>
              <a:stCxn id="89" idx="3"/>
            </p:cNvCxnSpPr>
            <p:nvPr/>
          </p:nvCxnSpPr>
          <p:spPr>
            <a:xfrm>
              <a:off x="9199438" y="2910818"/>
              <a:ext cx="1446241" cy="48873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5A1D14E-3A55-4012-AE5D-1614198DAE43}"/>
                </a:ext>
                <a:ext uri="{C183D7F6-B498-43B3-948B-1728B52AA6E4}">
                  <adec:decorative xmlns:adec="http://schemas.microsoft.com/office/drawing/2017/decorative" val="1"/>
                </a:ext>
              </a:extLst>
            </p:cNvPr>
            <p:cNvCxnSpPr>
              <a:cxnSpLocks/>
              <a:stCxn id="70" idx="3"/>
              <a:endCxn id="89" idx="1"/>
            </p:cNvCxnSpPr>
            <p:nvPr/>
          </p:nvCxnSpPr>
          <p:spPr>
            <a:xfrm flipV="1">
              <a:off x="7458974" y="2910818"/>
              <a:ext cx="1191824" cy="651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50644BC-FF59-4E47-B018-2839840277B5}"/>
                </a:ext>
                <a:ext uri="{C183D7F6-B498-43B3-948B-1728B52AA6E4}">
                  <adec:decorative xmlns:adec="http://schemas.microsoft.com/office/drawing/2017/decorative" val="1"/>
                </a:ext>
              </a:extLst>
            </p:cNvPr>
            <p:cNvCxnSpPr>
              <a:cxnSpLocks/>
              <a:stCxn id="70" idx="3"/>
              <a:endCxn id="90" idx="1"/>
            </p:cNvCxnSpPr>
            <p:nvPr/>
          </p:nvCxnSpPr>
          <p:spPr>
            <a:xfrm>
              <a:off x="7458974" y="3562462"/>
              <a:ext cx="11918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1A6A264-4B1A-408C-95FE-43C9BC071FE7}"/>
                </a:ext>
                <a:ext uri="{C183D7F6-B498-43B3-948B-1728B52AA6E4}">
                  <adec:decorative xmlns:adec="http://schemas.microsoft.com/office/drawing/2017/decorative" val="1"/>
                </a:ext>
              </a:extLst>
            </p:cNvPr>
            <p:cNvCxnSpPr>
              <a:cxnSpLocks/>
              <a:stCxn id="70" idx="3"/>
              <a:endCxn id="91" idx="1"/>
            </p:cNvCxnSpPr>
            <p:nvPr/>
          </p:nvCxnSpPr>
          <p:spPr>
            <a:xfrm>
              <a:off x="7458974" y="3562462"/>
              <a:ext cx="1191824" cy="651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3C35141-9318-4945-A3EB-A2D835EDC3A5}"/>
                </a:ext>
                <a:ext uri="{C183D7F6-B498-43B3-948B-1728B52AA6E4}">
                  <adec:decorative xmlns:adec="http://schemas.microsoft.com/office/drawing/2017/decorative" val="1"/>
                </a:ext>
              </a:extLst>
            </p:cNvPr>
            <p:cNvCxnSpPr>
              <a:cxnSpLocks/>
              <a:stCxn id="84" idx="3"/>
              <a:endCxn id="74" idx="1"/>
            </p:cNvCxnSpPr>
            <p:nvPr/>
          </p:nvCxnSpPr>
          <p:spPr>
            <a:xfrm>
              <a:off x="1770031" y="3562462"/>
              <a:ext cx="133425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6E79643-AA6B-4AED-95C8-C1CE77EF8F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4DDB428-8566-4CF9-A941-980E9254A7B7}"/>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Tree>
    <p:custDataLst>
      <p:tags r:id="rId1"/>
    </p:custDataLst>
    <p:extLst>
      <p:ext uri="{BB962C8B-B14F-4D97-AF65-F5344CB8AC3E}">
        <p14:creationId xmlns:p14="http://schemas.microsoft.com/office/powerpoint/2010/main" val="15773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Tightly coupled systems have chains of tightly integrated components and impede scaling</a:t>
            </a:r>
          </a:p>
          <a:p>
            <a:r>
              <a:rPr lang="en-US" sz="2400" dirty="0">
                <a:latin typeface="+mn-lt"/>
              </a:rPr>
              <a:t>You can implement loose coupling in your system by using managed solutions (such as Elastic Load Balancing) as intermediaries between layers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12</a:t>
            </a:fld>
            <a:endParaRPr lang="en-US" dirty="0"/>
          </a:p>
        </p:txBody>
      </p:sp>
    </p:spTree>
    <p:custDataLst>
      <p:tags r:id="rId1"/>
    </p:custDataLst>
    <p:extLst>
      <p:ext uri="{BB962C8B-B14F-4D97-AF65-F5344CB8AC3E}">
        <p14:creationId xmlns:p14="http://schemas.microsoft.com/office/powerpoint/2010/main" val="382495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12: Building Decoupled Architectures</a:t>
            </a:r>
          </a:p>
        </p:txBody>
      </p:sp>
      <p:sp>
        <p:nvSpPr>
          <p:cNvPr id="2" name="Title 1"/>
          <p:cNvSpPr>
            <a:spLocks noGrp="1"/>
          </p:cNvSpPr>
          <p:nvPr>
            <p:ph type="title"/>
          </p:nvPr>
        </p:nvSpPr>
        <p:spPr/>
        <p:txBody>
          <a:bodyPr>
            <a:noAutofit/>
          </a:bodyPr>
          <a:lstStyle/>
          <a:p>
            <a:r>
              <a:rPr lang="en-US" sz="4000" dirty="0">
                <a:latin typeface="+mj-lt"/>
              </a:rPr>
              <a:t>Section 3: Decoupling with Amazon SQS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8616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Message queues for decoupling architectures</a:t>
            </a:r>
          </a:p>
        </p:txBody>
      </p:sp>
      <p:sp>
        <p:nvSpPr>
          <p:cNvPr id="8" name="TextBox 7"/>
          <p:cNvSpPr txBox="1"/>
          <p:nvPr/>
        </p:nvSpPr>
        <p:spPr>
          <a:xfrm>
            <a:off x="255581" y="1557788"/>
            <a:ext cx="435728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Producer – Application component </a:t>
            </a:r>
            <a:br>
              <a:rPr kumimoji="0" lang="en-US" sz="2000" b="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that produces messages and </a:t>
            </a:r>
            <a:br>
              <a:rPr kumimoji="0" lang="en-US" sz="2000" b="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adds them to queue</a:t>
            </a:r>
          </a:p>
        </p:txBody>
      </p:sp>
      <p:sp>
        <p:nvSpPr>
          <p:cNvPr id="9" name="TextBox 8"/>
          <p:cNvSpPr txBox="1"/>
          <p:nvPr/>
        </p:nvSpPr>
        <p:spPr>
          <a:xfrm>
            <a:off x="7559239" y="1557788"/>
            <a:ext cx="4416594"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Consumer – Application component </a:t>
            </a:r>
            <a:br>
              <a:rPr kumimoji="0" lang="en-US" sz="2000" b="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that polls queue for messages</a:t>
            </a:r>
            <a:br>
              <a:rPr kumimoji="0" lang="en-US" sz="2000" b="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 and processes them</a:t>
            </a:r>
          </a:p>
        </p:txBody>
      </p:sp>
      <p:sp>
        <p:nvSpPr>
          <p:cNvPr id="13" name="TextBox 12">
            <a:extLst>
              <a:ext uri="{FF2B5EF4-FFF2-40B4-BE49-F238E27FC236}">
                <a16:creationId xmlns:a16="http://schemas.microsoft.com/office/drawing/2014/main" id="{617426FA-9FC4-40B9-A80F-67E1BC0BC464}"/>
              </a:ext>
            </a:extLst>
          </p:cNvPr>
          <p:cNvSpPr txBox="1"/>
          <p:nvPr/>
        </p:nvSpPr>
        <p:spPr>
          <a:xfrm>
            <a:off x="4182112" y="4759823"/>
            <a:ext cx="4669868" cy="923330"/>
          </a:xfrm>
          <a:prstGeom prst="rect">
            <a:avLst/>
          </a:prstGeom>
          <a:noFill/>
          <a:ln>
            <a:solidFill>
              <a:schemeClr val="accent3"/>
            </a:solidFill>
          </a:ln>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en-US" dirty="0">
                <a:latin typeface="Amazon Ember" panose="020B0603020204020204" pitchFamily="34" charset="0"/>
                <a:ea typeface="Amazon Ember" panose="020B0603020204020204" pitchFamily="34" charset="0"/>
                <a:cs typeface="Amazon Ember" panose="020B0603020204020204" pitchFamily="34" charset="0"/>
              </a:rPr>
              <a:t>message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is for communication between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software components—not between people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is, it’s not an email or text message).</a:t>
            </a:r>
          </a:p>
        </p:txBody>
      </p:sp>
      <p:sp>
        <p:nvSpPr>
          <p:cNvPr id="17" name="TextBox 16">
            <a:extLst>
              <a:ext uri="{C183D7F6-B498-43B3-948B-1728B52AA6E4}">
                <adec:decorative xmlns:adec="http://schemas.microsoft.com/office/drawing/2017/decorative" val="1"/>
              </a:ext>
            </a:extLst>
          </p:cNvPr>
          <p:cNvSpPr txBox="1"/>
          <p:nvPr/>
        </p:nvSpPr>
        <p:spPr>
          <a:xfrm>
            <a:off x="4781377" y="5834141"/>
            <a:ext cx="262924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Pull mechanism</a:t>
            </a:r>
          </a:p>
        </p:txBody>
      </p:sp>
      <p:grpSp>
        <p:nvGrpSpPr>
          <p:cNvPr id="11" name="Group 10">
            <a:extLst>
              <a:ext uri="{FF2B5EF4-FFF2-40B4-BE49-F238E27FC236}">
                <a16:creationId xmlns:a16="http://schemas.microsoft.com/office/drawing/2014/main" id="{390C521F-73A5-4E4A-AB40-71940DFD6032}"/>
              </a:ext>
              <a:ext uri="{C183D7F6-B498-43B3-948B-1728B52AA6E4}">
                <adec:decorative xmlns:adec="http://schemas.microsoft.com/office/drawing/2017/decorative" val="1"/>
              </a:ext>
            </a:extLst>
          </p:cNvPr>
          <p:cNvGrpSpPr/>
          <p:nvPr/>
        </p:nvGrpSpPr>
        <p:grpSpPr>
          <a:xfrm>
            <a:off x="331482" y="2525173"/>
            <a:ext cx="11529036" cy="2294278"/>
            <a:chOff x="290501" y="2541798"/>
            <a:chExt cx="11529036" cy="2294278"/>
          </a:xfrm>
        </p:grpSpPr>
        <p:grpSp>
          <p:nvGrpSpPr>
            <p:cNvPr id="6" name="Group 5">
              <a:extLst>
                <a:ext uri="{FF2B5EF4-FFF2-40B4-BE49-F238E27FC236}">
                  <a16:creationId xmlns:a16="http://schemas.microsoft.com/office/drawing/2014/main" id="{28C5EB58-4F73-4314-A612-81710B044707}"/>
                </a:ext>
                <a:ext uri="{C183D7F6-B498-43B3-948B-1728B52AA6E4}">
                  <adec:decorative xmlns:adec="http://schemas.microsoft.com/office/drawing/2017/decorative" val="1"/>
                </a:ext>
              </a:extLst>
            </p:cNvPr>
            <p:cNvGrpSpPr/>
            <p:nvPr/>
          </p:nvGrpSpPr>
          <p:grpSpPr>
            <a:xfrm>
              <a:off x="290501" y="2541798"/>
              <a:ext cx="11529036" cy="2294278"/>
              <a:chOff x="290501" y="2541798"/>
              <a:chExt cx="11529036" cy="2294278"/>
            </a:xfrm>
          </p:grpSpPr>
          <p:pic>
            <p:nvPicPr>
              <p:cNvPr id="7" name="Picture 6">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01" y="2541798"/>
                <a:ext cx="11529036" cy="2294278"/>
              </a:xfrm>
              <a:prstGeom prst="rect">
                <a:avLst/>
              </a:prstGeom>
              <a:noFill/>
            </p:spPr>
          </p:pic>
          <p:sp>
            <p:nvSpPr>
              <p:cNvPr id="2" name="TextBox 1"/>
              <p:cNvSpPr txBox="1"/>
              <p:nvPr/>
            </p:nvSpPr>
            <p:spPr>
              <a:xfrm>
                <a:off x="770964" y="4101210"/>
                <a:ext cx="1095172"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Producer</a:t>
                </a:r>
              </a:p>
            </p:txBody>
          </p:sp>
          <p:sp>
            <p:nvSpPr>
              <p:cNvPr id="10" name="TextBox 9"/>
              <p:cNvSpPr txBox="1"/>
              <p:nvPr/>
            </p:nvSpPr>
            <p:spPr>
              <a:xfrm>
                <a:off x="10139081" y="4068944"/>
                <a:ext cx="121379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Consumer</a:t>
                </a:r>
              </a:p>
            </p:txBody>
          </p:sp>
        </p:grpSp>
        <p:sp>
          <p:nvSpPr>
            <p:cNvPr id="12" name="TextBox 11">
              <a:extLst>
                <a:ext uri="{C183D7F6-B498-43B3-948B-1728B52AA6E4}">
                  <adec:decorative xmlns:adec="http://schemas.microsoft.com/office/drawing/2017/decorative" val="1"/>
                </a:ext>
              </a:extLst>
            </p:cNvPr>
            <p:cNvSpPr txBox="1"/>
            <p:nvPr/>
          </p:nvSpPr>
          <p:spPr>
            <a:xfrm>
              <a:off x="5807877" y="2930427"/>
              <a:ext cx="85953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Queue</a:t>
              </a:r>
            </a:p>
          </p:txBody>
        </p:sp>
        <p:cxnSp>
          <p:nvCxnSpPr>
            <p:cNvPr id="16" name="Straight Connector 15">
              <a:extLst>
                <a:ext uri="{C183D7F6-B498-43B3-948B-1728B52AA6E4}">
                  <adec:decorative xmlns:adec="http://schemas.microsoft.com/office/drawing/2017/decorative" val="1"/>
                </a:ext>
              </a:extLst>
            </p:cNvPr>
            <p:cNvCxnSpPr>
              <a:cxnSpLocks/>
            </p:cNvCxnSpPr>
            <p:nvPr/>
          </p:nvCxnSpPr>
          <p:spPr>
            <a:xfrm>
              <a:off x="3193676" y="3995705"/>
              <a:ext cx="1112317" cy="7807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CC34B5E-8810-4792-92DB-5FF6F41DBF44}"/>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46794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578B-3AF7-434A-AE00-98598E10244E}"/>
              </a:ext>
            </a:extLst>
          </p:cNvPr>
          <p:cNvSpPr>
            <a:spLocks noGrp="1"/>
          </p:cNvSpPr>
          <p:nvPr>
            <p:ph type="title"/>
          </p:nvPr>
        </p:nvSpPr>
        <p:spPr/>
        <p:txBody>
          <a:bodyPr/>
          <a:lstStyle/>
          <a:p>
            <a:r>
              <a:rPr lang="en-US" dirty="0"/>
              <a:t>Amazon SQS</a:t>
            </a:r>
          </a:p>
        </p:txBody>
      </p:sp>
      <p:grpSp>
        <p:nvGrpSpPr>
          <p:cNvPr id="5" name="Group 4">
            <a:extLst>
              <a:ext uri="{FF2B5EF4-FFF2-40B4-BE49-F238E27FC236}">
                <a16:creationId xmlns:a16="http://schemas.microsoft.com/office/drawing/2014/main" id="{3E8048F9-B1DA-4B55-BAA4-817AFA786ABA}"/>
              </a:ext>
              <a:ext uri="{C183D7F6-B498-43B3-948B-1728B52AA6E4}">
                <adec:decorative xmlns:adec="http://schemas.microsoft.com/office/drawing/2017/decorative" val="1"/>
              </a:ext>
            </a:extLst>
          </p:cNvPr>
          <p:cNvGrpSpPr/>
          <p:nvPr/>
        </p:nvGrpSpPr>
        <p:grpSpPr>
          <a:xfrm>
            <a:off x="764011" y="1863616"/>
            <a:ext cx="2885749" cy="4045058"/>
            <a:chOff x="764011" y="1863616"/>
            <a:chExt cx="2885749" cy="4045058"/>
          </a:xfrm>
        </p:grpSpPr>
        <p:sp>
          <p:nvSpPr>
            <p:cNvPr id="17" name="Rectangle 16">
              <a:extLst>
                <a:ext uri="{FF2B5EF4-FFF2-40B4-BE49-F238E27FC236}">
                  <a16:creationId xmlns:a16="http://schemas.microsoft.com/office/drawing/2014/main" id="{D4B0E98A-21DA-D64D-BE5B-37AE48CBD84B}"/>
                </a:ext>
              </a:extLst>
            </p:cNvPr>
            <p:cNvSpPr/>
            <p:nvPr/>
          </p:nvSpPr>
          <p:spPr>
            <a:xfrm>
              <a:off x="764011" y="1863616"/>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a:extLst>
                <a:ext uri="{FF2B5EF4-FFF2-40B4-BE49-F238E27FC236}">
                  <a16:creationId xmlns:a16="http://schemas.microsoft.com/office/drawing/2014/main" id="{B0C6244F-8C22-4249-B8C1-B1174C334A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5332" y="3107321"/>
              <a:ext cx="914400" cy="914400"/>
            </a:xfrm>
            <a:prstGeom prst="rect">
              <a:avLst/>
            </a:prstGeom>
          </p:spPr>
        </p:pic>
        <p:sp>
          <p:nvSpPr>
            <p:cNvPr id="11" name="TextBox 10">
              <a:extLst>
                <a:ext uri="{FF2B5EF4-FFF2-40B4-BE49-F238E27FC236}">
                  <a16:creationId xmlns:a16="http://schemas.microsoft.com/office/drawing/2014/main" id="{91772AC4-955E-48C9-8057-B298E8A8D5B2}"/>
                </a:ext>
              </a:extLst>
            </p:cNvPr>
            <p:cNvSpPr txBox="1"/>
            <p:nvPr/>
          </p:nvSpPr>
          <p:spPr>
            <a:xfrm>
              <a:off x="1166030" y="4031294"/>
              <a:ext cx="2073003"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Amazon Simple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Queue Service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(Amazon SQS)</a:t>
              </a:r>
            </a:p>
          </p:txBody>
        </p:sp>
      </p:grpSp>
      <p:sp>
        <p:nvSpPr>
          <p:cNvPr id="14" name="Content Placeholder 13">
            <a:extLst>
              <a:ext uri="{FF2B5EF4-FFF2-40B4-BE49-F238E27FC236}">
                <a16:creationId xmlns:a16="http://schemas.microsoft.com/office/drawing/2014/main" id="{C782BDC4-A159-481C-BF6D-8F29B778C5D0}"/>
              </a:ext>
            </a:extLst>
          </p:cNvPr>
          <p:cNvSpPr>
            <a:spLocks noGrp="1"/>
          </p:cNvSpPr>
          <p:nvPr>
            <p:ph idx="13"/>
          </p:nvPr>
        </p:nvSpPr>
        <p:spPr>
          <a:xfrm>
            <a:off x="4051779" y="1863616"/>
            <a:ext cx="7699221" cy="4045058"/>
          </a:xfrm>
        </p:spPr>
        <p:txBody>
          <a:bodyPr/>
          <a:lstStyle/>
          <a:p>
            <a:r>
              <a:rPr lang="en-US" dirty="0"/>
              <a:t>Fully managed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message queueing</a:t>
            </a:r>
            <a:r>
              <a:rPr lang="en-US" dirty="0"/>
              <a:t> service</a:t>
            </a:r>
          </a:p>
          <a:p>
            <a:r>
              <a:rPr lang="en-US" dirty="0"/>
              <a:t>Uses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pull</a:t>
            </a:r>
            <a:r>
              <a:rPr lang="en-US" dirty="0"/>
              <a:t> mechanism</a:t>
            </a:r>
          </a:p>
          <a:p>
            <a:r>
              <a:rPr lang="en-US" dirty="0"/>
              <a:t>Messages are encrypted and stored until they are processed and deleted</a:t>
            </a:r>
          </a:p>
          <a:p>
            <a:r>
              <a:rPr lang="en-US" dirty="0"/>
              <a:t>Acts as a buffer between producers and consumers</a:t>
            </a:r>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AC1F5058-F282-4FB1-A785-9A3B89F49C7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43430AA-6CF9-42E2-B6E3-D2CFD0469940}"/>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3538064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03EC-B35F-7342-810C-3076B3B9FE87}"/>
              </a:ext>
            </a:extLst>
          </p:cNvPr>
          <p:cNvSpPr>
            <a:spLocks noGrp="1"/>
          </p:cNvSpPr>
          <p:nvPr>
            <p:ph type="title"/>
          </p:nvPr>
        </p:nvSpPr>
        <p:spPr/>
        <p:txBody>
          <a:bodyPr/>
          <a:lstStyle/>
          <a:p>
            <a:r>
              <a:rPr lang="en-US" dirty="0"/>
              <a:t>Achieve loose coupling with </a:t>
            </a:r>
            <a:br>
              <a:rPr lang="en-US" dirty="0"/>
            </a:br>
            <a:r>
              <a:rPr lang="en-US" dirty="0"/>
              <a:t>Amazon SQS</a:t>
            </a:r>
          </a:p>
        </p:txBody>
      </p:sp>
      <p:sp>
        <p:nvSpPr>
          <p:cNvPr id="5" name="TextBox 4">
            <a:extLst>
              <a:ext uri="{FF2B5EF4-FFF2-40B4-BE49-F238E27FC236}">
                <a16:creationId xmlns:a16="http://schemas.microsoft.com/office/drawing/2014/main" id="{A85BB86A-A2E0-314D-B3CC-237949B91D21}"/>
              </a:ext>
            </a:extLst>
          </p:cNvPr>
          <p:cNvSpPr txBox="1"/>
          <p:nvPr/>
        </p:nvSpPr>
        <p:spPr>
          <a:xfrm>
            <a:off x="3753682" y="1520243"/>
            <a:ext cx="4919134" cy="523220"/>
          </a:xfrm>
          <a:prstGeom prst="rect">
            <a:avLst/>
          </a:prstGeom>
          <a:noFill/>
        </p:spPr>
        <p:txBody>
          <a:bodyPr wrap="square" rtlCol="0">
            <a:spAutoFit/>
          </a:bodyPr>
          <a:lstStyle/>
          <a:p>
            <a:pPr algn="ctr"/>
            <a:r>
              <a:rPr lang="en-US" sz="2800"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With Amazon SQS, you can:</a:t>
            </a:r>
          </a:p>
        </p:txBody>
      </p:sp>
      <p:pic>
        <p:nvPicPr>
          <p:cNvPr id="11" name="Picture 10">
            <a:extLst>
              <a:ext uri="{FF2B5EF4-FFF2-40B4-BE49-F238E27FC236}">
                <a16:creationId xmlns:a16="http://schemas.microsoft.com/office/drawing/2014/main" id="{7D803EBA-972E-F948-9DF3-B47858D3A1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19704" y="2905238"/>
            <a:ext cx="1418847" cy="1418847"/>
          </a:xfrm>
          <a:prstGeom prst="rect">
            <a:avLst/>
          </a:prstGeom>
        </p:spPr>
      </p:pic>
      <p:sp>
        <p:nvSpPr>
          <p:cNvPr id="6" name="TextBox 5">
            <a:extLst>
              <a:ext uri="{FF2B5EF4-FFF2-40B4-BE49-F238E27FC236}">
                <a16:creationId xmlns:a16="http://schemas.microsoft.com/office/drawing/2014/main" id="{EE61C44B-B7D8-1F4F-B38B-58E127432E87}"/>
              </a:ext>
            </a:extLst>
          </p:cNvPr>
          <p:cNvSpPr txBox="1"/>
          <p:nvPr/>
        </p:nvSpPr>
        <p:spPr>
          <a:xfrm>
            <a:off x="1105580" y="4453466"/>
            <a:ext cx="3047094"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asynchronous processing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get your responses from each step quickly</a:t>
            </a:r>
          </a:p>
        </p:txBody>
      </p:sp>
      <p:pic>
        <p:nvPicPr>
          <p:cNvPr id="13" name="Picture 12">
            <a:extLst>
              <a:ext uri="{FF2B5EF4-FFF2-40B4-BE49-F238E27FC236}">
                <a16:creationId xmlns:a16="http://schemas.microsoft.com/office/drawing/2014/main" id="{EA6BA7F1-CA1D-FA4A-84F2-8933F9B257D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47324" y="3163726"/>
            <a:ext cx="1131850" cy="1131850"/>
          </a:xfrm>
          <a:prstGeom prst="rect">
            <a:avLst/>
          </a:prstGeom>
        </p:spPr>
      </p:pic>
      <p:sp>
        <p:nvSpPr>
          <p:cNvPr id="7" name="TextBox 6">
            <a:extLst>
              <a:ext uri="{FF2B5EF4-FFF2-40B4-BE49-F238E27FC236}">
                <a16:creationId xmlns:a16="http://schemas.microsoft.com/office/drawing/2014/main" id="{0210E789-4A3F-1D48-81EC-7982789F8618}"/>
              </a:ext>
            </a:extLst>
          </p:cNvPr>
          <p:cNvSpPr txBox="1"/>
          <p:nvPr/>
        </p:nvSpPr>
        <p:spPr>
          <a:xfrm>
            <a:off x="4689702" y="4453467"/>
            <a:ext cx="3047094"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Handle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performance and service requirements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by increasing the number of job instances</a:t>
            </a:r>
          </a:p>
        </p:txBody>
      </p:sp>
      <p:pic>
        <p:nvPicPr>
          <p:cNvPr id="15" name="Picture 14">
            <a:extLst>
              <a:ext uri="{FF2B5EF4-FFF2-40B4-BE49-F238E27FC236}">
                <a16:creationId xmlns:a16="http://schemas.microsoft.com/office/drawing/2014/main" id="{52381C5F-3622-8348-92A9-6FAECBED2C4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280653" y="3126908"/>
            <a:ext cx="1205489" cy="1205489"/>
          </a:xfrm>
          <a:prstGeom prst="rect">
            <a:avLst/>
          </a:prstGeom>
        </p:spPr>
      </p:pic>
      <p:sp>
        <p:nvSpPr>
          <p:cNvPr id="12" name="TextBox 11">
            <a:extLst>
              <a:ext uri="{FF2B5EF4-FFF2-40B4-BE49-F238E27FC236}">
                <a16:creationId xmlns:a16="http://schemas.microsoft.com/office/drawing/2014/main" id="{2825673B-906A-F044-A9E1-D6F77FEA8BB4}"/>
              </a:ext>
            </a:extLst>
          </p:cNvPr>
          <p:cNvSpPr txBox="1"/>
          <p:nvPr/>
        </p:nvSpPr>
        <p:spPr>
          <a:xfrm>
            <a:off x="8273825" y="4453466"/>
            <a:ext cx="3202225"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Easily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recover from failed steps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because messages will remain in the queue</a:t>
            </a:r>
          </a:p>
        </p:txBody>
      </p:sp>
      <p:sp>
        <p:nvSpPr>
          <p:cNvPr id="3" name="Footer Placeholder 2">
            <a:extLst>
              <a:ext uri="{FF2B5EF4-FFF2-40B4-BE49-F238E27FC236}">
                <a16:creationId xmlns:a16="http://schemas.microsoft.com/office/drawing/2014/main" id="{4FB2CA8F-C59A-4096-B3B9-366CFAE2B55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6D9FAAAD-A978-4049-AD1A-7E78AA20488E}"/>
              </a:ext>
            </a:extLst>
          </p:cNvPr>
          <p:cNvSpPr>
            <a:spLocks noGrp="1"/>
          </p:cNvSpPr>
          <p:nvPr>
            <p:ph type="sldNum" sz="quarter" idx="12"/>
          </p:nvPr>
        </p:nvSpPr>
        <p:spPr/>
        <p:txBody>
          <a:bodyPr/>
          <a:lstStyle/>
          <a:p>
            <a:fld id="{B6A95138-A96E-2F42-A959-2EFD44FE4AB7}" type="slidenum">
              <a:rPr lang="en-US" smtClean="0"/>
              <a:pPr/>
              <a:t>16</a:t>
            </a:fld>
            <a:endParaRPr lang="en-US" dirty="0"/>
          </a:p>
        </p:txBody>
      </p:sp>
    </p:spTree>
    <p:custDataLst>
      <p:tags r:id="rId1"/>
    </p:custDataLst>
    <p:extLst>
      <p:ext uri="{BB962C8B-B14F-4D97-AF65-F5344CB8AC3E}">
        <p14:creationId xmlns:p14="http://schemas.microsoft.com/office/powerpoint/2010/main" val="177574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30D-D562-B547-913F-E25901CABBC7}"/>
              </a:ext>
            </a:extLst>
          </p:cNvPr>
          <p:cNvSpPr>
            <a:spLocks noGrp="1"/>
          </p:cNvSpPr>
          <p:nvPr>
            <p:ph type="title"/>
          </p:nvPr>
        </p:nvSpPr>
        <p:spPr/>
        <p:txBody>
          <a:bodyPr/>
          <a:lstStyle/>
          <a:p>
            <a:r>
              <a:rPr lang="en-US" dirty="0"/>
              <a:t>Amazon SQS general use cases</a:t>
            </a:r>
          </a:p>
        </p:txBody>
      </p:sp>
      <p:pic>
        <p:nvPicPr>
          <p:cNvPr id="14" name="Picture 13">
            <a:extLst>
              <a:ext uri="{FF2B5EF4-FFF2-40B4-BE49-F238E27FC236}">
                <a16:creationId xmlns:a16="http://schemas.microsoft.com/office/drawing/2014/main" id="{17D905C5-19F0-CF4C-8E57-45EC360AD59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67887" y="2584966"/>
            <a:ext cx="1261981" cy="1361612"/>
          </a:xfrm>
          <a:prstGeom prst="rect">
            <a:avLst/>
          </a:prstGeom>
        </p:spPr>
      </p:pic>
      <p:sp>
        <p:nvSpPr>
          <p:cNvPr id="5" name="TextBox 4">
            <a:extLst>
              <a:ext uri="{FF2B5EF4-FFF2-40B4-BE49-F238E27FC236}">
                <a16:creationId xmlns:a16="http://schemas.microsoft.com/office/drawing/2014/main" id="{2C3C4C59-1926-FD48-B682-02B7EDE7DF48}"/>
              </a:ext>
            </a:extLst>
          </p:cNvPr>
          <p:cNvSpPr txBox="1"/>
          <p:nvPr/>
        </p:nvSpPr>
        <p:spPr>
          <a:xfrm>
            <a:off x="420580" y="4157787"/>
            <a:ext cx="2756595" cy="523220"/>
          </a:xfrm>
          <a:prstGeom prst="rect">
            <a:avLst/>
          </a:prstGeom>
          <a:noFill/>
        </p:spPr>
        <p:txBody>
          <a:bodyPr wrap="square" rtlCol="0">
            <a:spAutoFit/>
          </a:bodyPr>
          <a:lstStyle/>
          <a:p>
            <a:pPr algn="ctr"/>
            <a:r>
              <a:rPr lang="en-US" sz="28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Work queues</a:t>
            </a:r>
          </a:p>
        </p:txBody>
      </p:sp>
      <p:pic>
        <p:nvPicPr>
          <p:cNvPr id="16" name="Picture 15">
            <a:extLst>
              <a:ext uri="{FF2B5EF4-FFF2-40B4-BE49-F238E27FC236}">
                <a16:creationId xmlns:a16="http://schemas.microsoft.com/office/drawing/2014/main" id="{1BF8BBE7-F96D-7D45-BBF4-025007A7E20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837328" y="2398415"/>
            <a:ext cx="1734705" cy="1734705"/>
          </a:xfrm>
          <a:prstGeom prst="rect">
            <a:avLst/>
          </a:prstGeom>
        </p:spPr>
      </p:pic>
      <p:sp>
        <p:nvSpPr>
          <p:cNvPr id="6" name="TextBox 5">
            <a:extLst>
              <a:ext uri="{FF2B5EF4-FFF2-40B4-BE49-F238E27FC236}">
                <a16:creationId xmlns:a16="http://schemas.microsoft.com/office/drawing/2014/main" id="{D7E8405F-C068-FC4E-84F7-FDABD9984CB6}"/>
              </a:ext>
            </a:extLst>
          </p:cNvPr>
          <p:cNvSpPr txBox="1"/>
          <p:nvPr/>
        </p:nvSpPr>
        <p:spPr>
          <a:xfrm>
            <a:off x="3326382" y="4157786"/>
            <a:ext cx="2756595" cy="954107"/>
          </a:xfrm>
          <a:prstGeom prst="rect">
            <a:avLst/>
          </a:prstGeom>
          <a:noFill/>
        </p:spPr>
        <p:txBody>
          <a:bodyPr wrap="square" rtlCol="0">
            <a:spAutoFit/>
          </a:bodyPr>
          <a:lstStyle/>
          <a:p>
            <a:pPr algn="ctr"/>
            <a:r>
              <a:rPr lang="en-US" sz="28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Buffering batch operations</a:t>
            </a:r>
          </a:p>
        </p:txBody>
      </p:sp>
      <p:pic>
        <p:nvPicPr>
          <p:cNvPr id="18" name="Picture 17">
            <a:extLst>
              <a:ext uri="{FF2B5EF4-FFF2-40B4-BE49-F238E27FC236}">
                <a16:creationId xmlns:a16="http://schemas.microsoft.com/office/drawing/2014/main" id="{A57CCE7B-3CD4-0240-AED0-C6615B51BA8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026880" y="2683428"/>
            <a:ext cx="1167202" cy="1164681"/>
          </a:xfrm>
          <a:prstGeom prst="rect">
            <a:avLst/>
          </a:prstGeom>
        </p:spPr>
      </p:pic>
      <p:sp>
        <p:nvSpPr>
          <p:cNvPr id="7" name="TextBox 6">
            <a:extLst>
              <a:ext uri="{FF2B5EF4-FFF2-40B4-BE49-F238E27FC236}">
                <a16:creationId xmlns:a16="http://schemas.microsoft.com/office/drawing/2014/main" id="{C39CA08A-8AA3-C648-BA1C-A9DA1EA78DE4}"/>
              </a:ext>
            </a:extLst>
          </p:cNvPr>
          <p:cNvSpPr txBox="1"/>
          <p:nvPr/>
        </p:nvSpPr>
        <p:spPr>
          <a:xfrm>
            <a:off x="6232184" y="4157785"/>
            <a:ext cx="2756595" cy="954107"/>
          </a:xfrm>
          <a:prstGeom prst="rect">
            <a:avLst/>
          </a:prstGeom>
          <a:noFill/>
        </p:spPr>
        <p:txBody>
          <a:bodyPr wrap="square" rtlCol="0">
            <a:spAutoFit/>
          </a:bodyPr>
          <a:lstStyle/>
          <a:p>
            <a:pPr algn="ctr"/>
            <a:r>
              <a:rPr lang="en-US" sz="28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Request offloading</a:t>
            </a:r>
          </a:p>
        </p:txBody>
      </p:sp>
      <p:pic>
        <p:nvPicPr>
          <p:cNvPr id="12" name="Picture 11">
            <a:extLst>
              <a:ext uri="{FF2B5EF4-FFF2-40B4-BE49-F238E27FC236}">
                <a16:creationId xmlns:a16="http://schemas.microsoft.com/office/drawing/2014/main" id="{4EBEDB70-B404-3D4E-85B6-6A69C769EA8E}"/>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83629" y="2433117"/>
            <a:ext cx="1665306" cy="1665306"/>
          </a:xfrm>
          <a:prstGeom prst="rect">
            <a:avLst/>
          </a:prstGeom>
        </p:spPr>
      </p:pic>
      <p:sp>
        <p:nvSpPr>
          <p:cNvPr id="8" name="TextBox 7">
            <a:extLst>
              <a:ext uri="{FF2B5EF4-FFF2-40B4-BE49-F238E27FC236}">
                <a16:creationId xmlns:a16="http://schemas.microsoft.com/office/drawing/2014/main" id="{38DE038D-3CBF-4746-A620-878208C5E41A}"/>
              </a:ext>
            </a:extLst>
          </p:cNvPr>
          <p:cNvSpPr txBox="1"/>
          <p:nvPr/>
        </p:nvSpPr>
        <p:spPr>
          <a:xfrm>
            <a:off x="9137985" y="4157785"/>
            <a:ext cx="2756595" cy="1384995"/>
          </a:xfrm>
          <a:prstGeom prst="rect">
            <a:avLst/>
          </a:prstGeom>
          <a:noFill/>
        </p:spPr>
        <p:txBody>
          <a:bodyPr wrap="square" rtlCol="0">
            <a:spAutoFit/>
          </a:bodyPr>
          <a:lstStyle/>
          <a:p>
            <a:pPr algn="ctr"/>
            <a:r>
              <a:rPr lang="en-US" sz="28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Trigger Amazon EC2 Auto Scaling</a:t>
            </a:r>
          </a:p>
        </p:txBody>
      </p:sp>
      <p:sp>
        <p:nvSpPr>
          <p:cNvPr id="3" name="Footer Placeholder 2">
            <a:extLst>
              <a:ext uri="{FF2B5EF4-FFF2-40B4-BE49-F238E27FC236}">
                <a16:creationId xmlns:a16="http://schemas.microsoft.com/office/drawing/2014/main" id="{23DD3E15-2F4A-45E4-B7F3-982BA1F5930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A6164BA-0C4E-4CF9-B7A3-D5C65356A024}"/>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3553213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3371-190B-B742-9C0F-E04782939230}"/>
              </a:ext>
            </a:extLst>
          </p:cNvPr>
          <p:cNvSpPr>
            <a:spLocks noGrp="1"/>
          </p:cNvSpPr>
          <p:nvPr>
            <p:ph type="title"/>
          </p:nvPr>
        </p:nvSpPr>
        <p:spPr/>
        <p:txBody>
          <a:bodyPr/>
          <a:lstStyle/>
          <a:p>
            <a:r>
              <a:rPr lang="en-US" dirty="0"/>
              <a:t>Queue types</a:t>
            </a:r>
          </a:p>
        </p:txBody>
      </p:sp>
      <p:sp>
        <p:nvSpPr>
          <p:cNvPr id="41" name="TextBox 40">
            <a:extLst>
              <a:ext uri="{FF2B5EF4-FFF2-40B4-BE49-F238E27FC236}">
                <a16:creationId xmlns:a16="http://schemas.microsoft.com/office/drawing/2014/main" id="{5A57E2F4-3EA9-E24A-9519-4A699E90CEAE}"/>
              </a:ext>
            </a:extLst>
          </p:cNvPr>
          <p:cNvSpPr txBox="1"/>
          <p:nvPr/>
        </p:nvSpPr>
        <p:spPr>
          <a:xfrm>
            <a:off x="1321775" y="1566326"/>
            <a:ext cx="3730171" cy="523220"/>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Standard queues </a:t>
            </a:r>
          </a:p>
        </p:txBody>
      </p:sp>
      <p:grpSp>
        <p:nvGrpSpPr>
          <p:cNvPr id="23" name="Group 22">
            <a:extLst>
              <a:ext uri="{FF2B5EF4-FFF2-40B4-BE49-F238E27FC236}">
                <a16:creationId xmlns:a16="http://schemas.microsoft.com/office/drawing/2014/main" id="{55A3DFAE-30EF-4ADC-8654-B8C174A64081}"/>
              </a:ext>
              <a:ext uri="{C183D7F6-B498-43B3-948B-1728B52AA6E4}">
                <adec:decorative xmlns:adec="http://schemas.microsoft.com/office/drawing/2017/decorative" val="1"/>
              </a:ext>
            </a:extLst>
          </p:cNvPr>
          <p:cNvGrpSpPr/>
          <p:nvPr/>
        </p:nvGrpSpPr>
        <p:grpSpPr>
          <a:xfrm>
            <a:off x="1815260" y="2758071"/>
            <a:ext cx="2743200" cy="1251084"/>
            <a:chOff x="2043860" y="2536000"/>
            <a:chExt cx="2743200" cy="1251084"/>
          </a:xfrm>
        </p:grpSpPr>
        <p:cxnSp>
          <p:nvCxnSpPr>
            <p:cNvPr id="19" name="Straight Connector 18">
              <a:extLst>
                <a:ext uri="{FF2B5EF4-FFF2-40B4-BE49-F238E27FC236}">
                  <a16:creationId xmlns:a16="http://schemas.microsoft.com/office/drawing/2014/main" id="{5C8B0E03-6747-4580-B457-39AF72CD6F7E}"/>
                </a:ext>
              </a:extLst>
            </p:cNvPr>
            <p:cNvCxnSpPr/>
            <p:nvPr/>
          </p:nvCxnSpPr>
          <p:spPr>
            <a:xfrm>
              <a:off x="2043860" y="2536000"/>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0DDD5BB-B86E-4335-8A48-26062483EC66}"/>
                </a:ext>
              </a:extLst>
            </p:cNvPr>
            <p:cNvSpPr txBox="1"/>
            <p:nvPr/>
          </p:nvSpPr>
          <p:spPr>
            <a:xfrm>
              <a:off x="2189102" y="2692626"/>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4</a:t>
              </a:r>
            </a:p>
          </p:txBody>
        </p:sp>
        <p:sp>
          <p:nvSpPr>
            <p:cNvPr id="61" name="TextBox 60">
              <a:extLst>
                <a:ext uri="{FF2B5EF4-FFF2-40B4-BE49-F238E27FC236}">
                  <a16:creationId xmlns:a16="http://schemas.microsoft.com/office/drawing/2014/main" id="{0BEBF8DF-1D4E-4355-8558-5D7974F77CB2}"/>
                </a:ext>
              </a:extLst>
            </p:cNvPr>
            <p:cNvSpPr txBox="1"/>
            <p:nvPr/>
          </p:nvSpPr>
          <p:spPr>
            <a:xfrm>
              <a:off x="3043300" y="2692626"/>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62" name="TextBox 61">
              <a:extLst>
                <a:ext uri="{FF2B5EF4-FFF2-40B4-BE49-F238E27FC236}">
                  <a16:creationId xmlns:a16="http://schemas.microsoft.com/office/drawing/2014/main" id="{CB8845E6-D082-4910-8B2A-FD0E6E506CFF}"/>
                </a:ext>
              </a:extLst>
            </p:cNvPr>
            <p:cNvSpPr txBox="1"/>
            <p:nvPr/>
          </p:nvSpPr>
          <p:spPr>
            <a:xfrm>
              <a:off x="3897498" y="2692626"/>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63" name="TextBox 62">
              <a:extLst>
                <a:ext uri="{FF2B5EF4-FFF2-40B4-BE49-F238E27FC236}">
                  <a16:creationId xmlns:a16="http://schemas.microsoft.com/office/drawing/2014/main" id="{799D8317-D4EA-4AC7-8CE6-977ADFAC605A}"/>
                </a:ext>
              </a:extLst>
            </p:cNvPr>
            <p:cNvSpPr txBox="1"/>
            <p:nvPr/>
          </p:nvSpPr>
          <p:spPr>
            <a:xfrm>
              <a:off x="2616201" y="3242752"/>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64" name="TextBox 63">
              <a:extLst>
                <a:ext uri="{FF2B5EF4-FFF2-40B4-BE49-F238E27FC236}">
                  <a16:creationId xmlns:a16="http://schemas.microsoft.com/office/drawing/2014/main" id="{5F085838-69B3-4843-A7DC-4350145E494E}"/>
                </a:ext>
              </a:extLst>
            </p:cNvPr>
            <p:cNvSpPr txBox="1"/>
            <p:nvPr/>
          </p:nvSpPr>
          <p:spPr>
            <a:xfrm>
              <a:off x="3470399" y="3242752"/>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65" name="TextBox 64">
              <a:extLst>
                <a:ext uri="{FF2B5EF4-FFF2-40B4-BE49-F238E27FC236}">
                  <a16:creationId xmlns:a16="http://schemas.microsoft.com/office/drawing/2014/main" id="{950B94CA-0CD4-490D-BD82-1578C5AE0D7F}"/>
                </a:ext>
              </a:extLst>
            </p:cNvPr>
            <p:cNvSpPr txBox="1"/>
            <p:nvPr/>
          </p:nvSpPr>
          <p:spPr>
            <a:xfrm>
              <a:off x="4324599" y="3242752"/>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cxnSp>
          <p:nvCxnSpPr>
            <p:cNvPr id="66" name="Straight Connector 65">
              <a:extLst>
                <a:ext uri="{FF2B5EF4-FFF2-40B4-BE49-F238E27FC236}">
                  <a16:creationId xmlns:a16="http://schemas.microsoft.com/office/drawing/2014/main" id="{C9FC5D42-C9BA-4F77-B1B7-4A40AA09B2B6}"/>
                </a:ext>
              </a:extLst>
            </p:cNvPr>
            <p:cNvCxnSpPr/>
            <p:nvPr/>
          </p:nvCxnSpPr>
          <p:spPr>
            <a:xfrm>
              <a:off x="2043860" y="3787084"/>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6DCE8904-D76D-4F67-92A3-2C228498C845}"/>
              </a:ext>
            </a:extLst>
          </p:cNvPr>
          <p:cNvSpPr txBox="1"/>
          <p:nvPr/>
        </p:nvSpPr>
        <p:spPr>
          <a:xfrm>
            <a:off x="945702" y="4677680"/>
            <a:ext cx="4482317" cy="1200329"/>
          </a:xfrm>
          <a:prstGeom prst="rect">
            <a:avLst/>
          </a:prstGeom>
          <a:noFill/>
        </p:spPr>
        <p:txBody>
          <a:bodyPr wrap="none" rtlCol="0">
            <a:spAutoFit/>
          </a:bodyPr>
          <a:lstStyle/>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At-least-once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delivery</a:t>
            </a:r>
          </a:p>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Best-effort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ordering</a:t>
            </a:r>
          </a:p>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Nearly unlimited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throughput</a:t>
            </a:r>
          </a:p>
        </p:txBody>
      </p:sp>
      <p:sp>
        <p:nvSpPr>
          <p:cNvPr id="49" name="TextBox 48">
            <a:extLst>
              <a:ext uri="{FF2B5EF4-FFF2-40B4-BE49-F238E27FC236}">
                <a16:creationId xmlns:a16="http://schemas.microsoft.com/office/drawing/2014/main" id="{20540B82-2F8E-9D47-BC54-A2AC134C7FC4}"/>
              </a:ext>
            </a:extLst>
          </p:cNvPr>
          <p:cNvSpPr txBox="1"/>
          <p:nvPr/>
        </p:nvSpPr>
        <p:spPr>
          <a:xfrm>
            <a:off x="6845912" y="1566326"/>
            <a:ext cx="3730171" cy="954107"/>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First in, first out (FIFO) queues</a:t>
            </a:r>
          </a:p>
        </p:txBody>
      </p:sp>
      <p:grpSp>
        <p:nvGrpSpPr>
          <p:cNvPr id="24" name="Group 23">
            <a:extLst>
              <a:ext uri="{FF2B5EF4-FFF2-40B4-BE49-F238E27FC236}">
                <a16:creationId xmlns:a16="http://schemas.microsoft.com/office/drawing/2014/main" id="{FF8D378B-185B-4D23-8311-C3F3BD4B46BD}"/>
              </a:ext>
              <a:ext uri="{C183D7F6-B498-43B3-948B-1728B52AA6E4}">
                <adec:decorative xmlns:adec="http://schemas.microsoft.com/office/drawing/2017/decorative" val="1"/>
              </a:ext>
            </a:extLst>
          </p:cNvPr>
          <p:cNvGrpSpPr/>
          <p:nvPr/>
        </p:nvGrpSpPr>
        <p:grpSpPr>
          <a:xfrm>
            <a:off x="7339397" y="2758071"/>
            <a:ext cx="2743200" cy="1251084"/>
            <a:chOff x="7567997" y="2535996"/>
            <a:chExt cx="2743200" cy="1251084"/>
          </a:xfrm>
        </p:grpSpPr>
        <p:cxnSp>
          <p:nvCxnSpPr>
            <p:cNvPr id="69" name="Straight Connector 68">
              <a:extLst>
                <a:ext uri="{FF2B5EF4-FFF2-40B4-BE49-F238E27FC236}">
                  <a16:creationId xmlns:a16="http://schemas.microsoft.com/office/drawing/2014/main" id="{4BA91044-FADE-4C7F-BDEA-68361D20E6B7}"/>
                </a:ext>
              </a:extLst>
            </p:cNvPr>
            <p:cNvCxnSpPr/>
            <p:nvPr/>
          </p:nvCxnSpPr>
          <p:spPr>
            <a:xfrm>
              <a:off x="7567997" y="2535996"/>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B2100E-BDBC-4314-B224-F393B058B0E7}"/>
                </a:ext>
              </a:extLst>
            </p:cNvPr>
            <p:cNvGrpSpPr/>
            <p:nvPr/>
          </p:nvGrpSpPr>
          <p:grpSpPr>
            <a:xfrm>
              <a:off x="7713239" y="2961483"/>
              <a:ext cx="2419555" cy="400110"/>
              <a:chOff x="7713239" y="2967685"/>
              <a:chExt cx="2419555" cy="400110"/>
            </a:xfrm>
          </p:grpSpPr>
          <p:sp>
            <p:nvSpPr>
              <p:cNvPr id="70" name="TextBox 69">
                <a:extLst>
                  <a:ext uri="{FF2B5EF4-FFF2-40B4-BE49-F238E27FC236}">
                    <a16:creationId xmlns:a16="http://schemas.microsoft.com/office/drawing/2014/main" id="{75EEA87A-D028-4CC5-AF61-D6F901FB37F6}"/>
                  </a:ext>
                </a:extLst>
              </p:cNvPr>
              <p:cNvSpPr txBox="1"/>
              <p:nvPr/>
            </p:nvSpPr>
            <p:spPr>
              <a:xfrm>
                <a:off x="7713239" y="2967685"/>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71" name="TextBox 70">
                <a:extLst>
                  <a:ext uri="{FF2B5EF4-FFF2-40B4-BE49-F238E27FC236}">
                    <a16:creationId xmlns:a16="http://schemas.microsoft.com/office/drawing/2014/main" id="{1F7FE3A1-08A2-4266-A298-0D7E079BB8F1}"/>
                  </a:ext>
                </a:extLst>
              </p:cNvPr>
              <p:cNvSpPr txBox="1"/>
              <p:nvPr/>
            </p:nvSpPr>
            <p:spPr>
              <a:xfrm>
                <a:off x="8755343" y="2967685"/>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72" name="TextBox 71">
                <a:extLst>
                  <a:ext uri="{FF2B5EF4-FFF2-40B4-BE49-F238E27FC236}">
                    <a16:creationId xmlns:a16="http://schemas.microsoft.com/office/drawing/2014/main" id="{7F4A6BEE-A466-44CF-9ADD-B8F388E5C8C6}"/>
                  </a:ext>
                </a:extLst>
              </p:cNvPr>
              <p:cNvSpPr txBox="1"/>
              <p:nvPr/>
            </p:nvSpPr>
            <p:spPr>
              <a:xfrm>
                <a:off x="9276395" y="2967685"/>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73" name="TextBox 72">
                <a:extLst>
                  <a:ext uri="{FF2B5EF4-FFF2-40B4-BE49-F238E27FC236}">
                    <a16:creationId xmlns:a16="http://schemas.microsoft.com/office/drawing/2014/main" id="{130439E0-A824-4708-BF9F-056A140C206F}"/>
                  </a:ext>
                </a:extLst>
              </p:cNvPr>
              <p:cNvSpPr txBox="1"/>
              <p:nvPr/>
            </p:nvSpPr>
            <p:spPr>
              <a:xfrm>
                <a:off x="8234291" y="2967685"/>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4</a:t>
                </a:r>
              </a:p>
            </p:txBody>
          </p:sp>
          <p:sp>
            <p:nvSpPr>
              <p:cNvPr id="75" name="TextBox 74">
                <a:extLst>
                  <a:ext uri="{FF2B5EF4-FFF2-40B4-BE49-F238E27FC236}">
                    <a16:creationId xmlns:a16="http://schemas.microsoft.com/office/drawing/2014/main" id="{FA8AC57D-77C7-4DD8-9718-4891D7F343CA}"/>
                  </a:ext>
                </a:extLst>
              </p:cNvPr>
              <p:cNvSpPr txBox="1"/>
              <p:nvPr/>
            </p:nvSpPr>
            <p:spPr>
              <a:xfrm>
                <a:off x="9797446" y="2967685"/>
                <a:ext cx="335348" cy="400110"/>
              </a:xfrm>
              <a:prstGeom prst="rect">
                <a:avLst/>
              </a:prstGeom>
              <a:noFill/>
              <a:ln>
                <a:solidFill>
                  <a:schemeClr val="accent5"/>
                </a:solidFill>
              </a:ln>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grpSp>
        <p:cxnSp>
          <p:nvCxnSpPr>
            <p:cNvPr id="76" name="Straight Connector 75">
              <a:extLst>
                <a:ext uri="{FF2B5EF4-FFF2-40B4-BE49-F238E27FC236}">
                  <a16:creationId xmlns:a16="http://schemas.microsoft.com/office/drawing/2014/main" id="{5DAAEE16-45B1-4D91-90F5-BF2F7D5CCE08}"/>
                </a:ext>
              </a:extLst>
            </p:cNvPr>
            <p:cNvCxnSpPr/>
            <p:nvPr/>
          </p:nvCxnSpPr>
          <p:spPr>
            <a:xfrm>
              <a:off x="7567997" y="3787080"/>
              <a:ext cx="27432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B40E0EBE-9509-4F9C-913E-715FDAB03311}"/>
              </a:ext>
            </a:extLst>
          </p:cNvPr>
          <p:cNvSpPr txBox="1"/>
          <p:nvPr/>
        </p:nvSpPr>
        <p:spPr>
          <a:xfrm>
            <a:off x="6753570" y="4677680"/>
            <a:ext cx="3914854" cy="1200329"/>
          </a:xfrm>
          <a:prstGeom prst="rect">
            <a:avLst/>
          </a:prstGeom>
          <a:noFill/>
        </p:spPr>
        <p:txBody>
          <a:bodyPr wrap="none" rtlCol="0">
            <a:spAutoFit/>
          </a:bodyPr>
          <a:lstStyle/>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First-in-first-out </a:t>
            </a:r>
            <a:r>
              <a:rPr lang="en-US" sz="2400" dirty="0">
                <a:ea typeface="Amazon Ember" panose="020B0603020204020204" pitchFamily="34" charset="0"/>
                <a:cs typeface="Amazon Ember" panose="020B0603020204020204" pitchFamily="34" charset="0"/>
              </a:rPr>
              <a:t>delivery</a:t>
            </a:r>
            <a:endParaRPr lang="en-US" sz="2400" dirty="0">
              <a:ea typeface="Amazon Ember Light" panose="020B0403020204020204" pitchFamily="34" charset="0"/>
              <a:cs typeface="Amazon Ember Light" panose="020B0403020204020204" pitchFamily="34" charset="0"/>
            </a:endParaRPr>
          </a:p>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Exactly once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processing</a:t>
            </a:r>
          </a:p>
          <a:p>
            <a:pPr marL="342900" indent="-342900">
              <a:buClr>
                <a:schemeClr val="tx1"/>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High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throughput</a:t>
            </a:r>
          </a:p>
        </p:txBody>
      </p:sp>
      <p:sp>
        <p:nvSpPr>
          <p:cNvPr id="3" name="Footer Placeholder 2">
            <a:extLst>
              <a:ext uri="{FF2B5EF4-FFF2-40B4-BE49-F238E27FC236}">
                <a16:creationId xmlns:a16="http://schemas.microsoft.com/office/drawing/2014/main" id="{9254B719-9A49-4A81-9265-3254F43CEB5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9" name="Slide Number Placeholder 8">
            <a:extLst>
              <a:ext uri="{FF2B5EF4-FFF2-40B4-BE49-F238E27FC236}">
                <a16:creationId xmlns:a16="http://schemas.microsoft.com/office/drawing/2014/main" id="{9EA4F08E-7655-4347-BBFC-F4D99319EF75}"/>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22372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a:lstStyle/>
          <a:p>
            <a:r>
              <a:rPr lang="en-US" dirty="0"/>
              <a:t>Amazon SQS features (1 of 3)</a:t>
            </a:r>
          </a:p>
        </p:txBody>
      </p:sp>
      <p:grpSp>
        <p:nvGrpSpPr>
          <p:cNvPr id="20" name="Group 19" descr="dead-letter queue support.">
            <a:extLst>
              <a:ext uri="{FF2B5EF4-FFF2-40B4-BE49-F238E27FC236}">
                <a16:creationId xmlns:a16="http://schemas.microsoft.com/office/drawing/2014/main" id="{65821E85-5AB1-434B-835F-F11908F6EA04}"/>
              </a:ext>
            </a:extLst>
          </p:cNvPr>
          <p:cNvGrpSpPr/>
          <p:nvPr/>
        </p:nvGrpSpPr>
        <p:grpSpPr>
          <a:xfrm>
            <a:off x="263357" y="1766588"/>
            <a:ext cx="4044953" cy="4345454"/>
            <a:chOff x="263357" y="1766588"/>
            <a:chExt cx="4044953" cy="4345454"/>
          </a:xfrm>
        </p:grpSpPr>
        <p:pic>
          <p:nvPicPr>
            <p:cNvPr id="21" name="Graphic 20">
              <a:extLst>
                <a:ext uri="{FF2B5EF4-FFF2-40B4-BE49-F238E27FC236}">
                  <a16:creationId xmlns:a16="http://schemas.microsoft.com/office/drawing/2014/main" id="{DA7D8FE3-6D04-4A22-88A8-3CABFD6FB99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471" y="4488919"/>
              <a:ext cx="731520" cy="731520"/>
            </a:xfrm>
            <a:prstGeom prst="rect">
              <a:avLst/>
            </a:prstGeom>
          </p:spPr>
        </p:pic>
        <p:sp>
          <p:nvSpPr>
            <p:cNvPr id="22" name="TextBox 21">
              <a:extLst>
                <a:ext uri="{FF2B5EF4-FFF2-40B4-BE49-F238E27FC236}">
                  <a16:creationId xmlns:a16="http://schemas.microsoft.com/office/drawing/2014/main" id="{E3738791-60E8-4BB1-B808-E855FEDAFE0F}"/>
                </a:ext>
              </a:extLst>
            </p:cNvPr>
            <p:cNvSpPr txBox="1"/>
            <p:nvPr/>
          </p:nvSpPr>
          <p:spPr>
            <a:xfrm>
              <a:off x="263357" y="1766588"/>
              <a:ext cx="4044953"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Dead-letter queue support</a:t>
              </a:r>
            </a:p>
          </p:txBody>
        </p:sp>
        <p:cxnSp>
          <p:nvCxnSpPr>
            <p:cNvPr id="23" name="Curved Connector 16">
              <a:extLst>
                <a:ext uri="{FF2B5EF4-FFF2-40B4-BE49-F238E27FC236}">
                  <a16:creationId xmlns:a16="http://schemas.microsoft.com/office/drawing/2014/main" id="{6B9C9F5F-A286-4261-A6DB-95D2E4D3B88E}"/>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13">
              <a:extLst>
                <a:ext uri="{FF2B5EF4-FFF2-40B4-BE49-F238E27FC236}">
                  <a16:creationId xmlns:a16="http://schemas.microsoft.com/office/drawing/2014/main" id="{C905C611-AC23-40BD-BD1B-558BB08743F2}"/>
                </a:ext>
              </a:extLst>
            </p:cNvPr>
            <p:cNvCxnSpPr>
              <a:endCxn id="32"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0194395-2DE9-4ABF-9735-7169B6F1B42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29" name="Rectangle 28">
              <a:extLst>
                <a:ext uri="{FF2B5EF4-FFF2-40B4-BE49-F238E27FC236}">
                  <a16:creationId xmlns:a16="http://schemas.microsoft.com/office/drawing/2014/main" id="{8F0EC504-2156-4B76-A3DF-A1B420EAB9B4}"/>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164B0326-2C42-4572-B366-1B06BFC8A72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31" name="Picture 30">
              <a:extLst>
                <a:ext uri="{FF2B5EF4-FFF2-40B4-BE49-F238E27FC236}">
                  <a16:creationId xmlns:a16="http://schemas.microsoft.com/office/drawing/2014/main" id="{843FF914-ECC9-4F31-837F-EB5FC023AAA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32" name="Picture 31">
              <a:extLst>
                <a:ext uri="{FF2B5EF4-FFF2-40B4-BE49-F238E27FC236}">
                  <a16:creationId xmlns:a16="http://schemas.microsoft.com/office/drawing/2014/main" id="{12302A45-65A8-4A9C-8F53-25AF3DFC1F8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33" name="Rectangle 32">
              <a:extLst>
                <a:ext uri="{FF2B5EF4-FFF2-40B4-BE49-F238E27FC236}">
                  <a16:creationId xmlns:a16="http://schemas.microsoft.com/office/drawing/2014/main" id="{4C21BB3C-4AB7-4B68-A1E5-C95C54F52F22}"/>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237423F-5FE6-4A08-A1B9-56C7A6E11DA4}"/>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Multiply 12">
              <a:extLst>
                <a:ext uri="{FF2B5EF4-FFF2-40B4-BE49-F238E27FC236}">
                  <a16:creationId xmlns:a16="http://schemas.microsoft.com/office/drawing/2014/main" id="{A9A7B2BA-8071-43B7-86DB-5BF27BD80D8C}"/>
                </a:ext>
              </a:extLst>
            </p:cNvPr>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Footer Placeholder 2">
            <a:extLst>
              <a:ext uri="{FF2B5EF4-FFF2-40B4-BE49-F238E27FC236}">
                <a16:creationId xmlns:a16="http://schemas.microsoft.com/office/drawing/2014/main" id="{97E0D6FD-ADF0-454F-BE62-D4EC5B0A0A1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8F18D4BE-B0DC-4058-9EF9-8E206CD1A785}"/>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81931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a:xfrm>
            <a:off x="419100" y="1528175"/>
            <a:ext cx="11585666" cy="4648788"/>
          </a:xfrm>
        </p:spPr>
        <p:txBody>
          <a:bodyPr>
            <a:noAutofit/>
          </a:bodyPr>
          <a:lstStyle/>
          <a:p>
            <a:pPr marL="0" indent="0">
              <a:spcBef>
                <a:spcPts val="180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800"/>
              </a:spcBef>
              <a:buFont typeface="+mj-lt"/>
              <a:buAutoNum type="arabicPeriod"/>
            </a:pPr>
            <a:r>
              <a:rPr lang="en-US" sz="2400" dirty="0">
                <a:latin typeface="+mn-lt"/>
              </a:rPr>
              <a:t>Architectural need</a:t>
            </a:r>
          </a:p>
          <a:p>
            <a:pPr marL="457200" indent="-457200">
              <a:spcBef>
                <a:spcPts val="1800"/>
              </a:spcBef>
              <a:buFont typeface="+mj-lt"/>
              <a:buAutoNum type="arabicPeriod"/>
            </a:pPr>
            <a:r>
              <a:rPr lang="en-US" sz="2400" dirty="0">
                <a:latin typeface="+mn-lt"/>
              </a:rPr>
              <a:t>Decoupling your architecture</a:t>
            </a:r>
          </a:p>
          <a:p>
            <a:pPr marL="457200" indent="-457200">
              <a:spcBef>
                <a:spcPts val="1800"/>
              </a:spcBef>
              <a:buFont typeface="+mj-lt"/>
              <a:buAutoNum type="arabicPeriod"/>
            </a:pPr>
            <a:r>
              <a:rPr lang="en-US" sz="2400" dirty="0">
                <a:latin typeface="+mn-lt"/>
              </a:rPr>
              <a:t>Decoupling with Amazon Simple Queue Service (Amazon SQS)</a:t>
            </a:r>
          </a:p>
          <a:p>
            <a:pPr marL="457200" indent="-457200">
              <a:spcBef>
                <a:spcPts val="1800"/>
              </a:spcBef>
              <a:buFont typeface="+mj-lt"/>
              <a:buAutoNum type="arabicPeriod"/>
            </a:pPr>
            <a:r>
              <a:rPr lang="en-US" sz="2400" dirty="0">
                <a:latin typeface="+mn-lt"/>
              </a:rPr>
              <a:t>Decoupling with Amazon Simple Notification Service (Amazon SNS)</a:t>
            </a:r>
          </a:p>
          <a:p>
            <a:pPr marL="457200" indent="-457200">
              <a:spcBef>
                <a:spcPts val="1800"/>
              </a:spcBef>
              <a:buFont typeface="+mj-lt"/>
              <a:buAutoNum type="arabicPeriod"/>
            </a:pPr>
            <a:r>
              <a:rPr lang="en-US" sz="2400" dirty="0">
                <a:latin typeface="+mn-lt"/>
              </a:rPr>
              <a:t>Sending messages between cloud applications and on-premises with Amazon MQ</a:t>
            </a:r>
          </a:p>
          <a:p>
            <a:pPr marL="0" indent="0">
              <a:spcBef>
                <a:spcPts val="1800"/>
              </a:spcBef>
              <a:buNone/>
            </a:pPr>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419100" y="5420120"/>
            <a:ext cx="2832953" cy="532323"/>
            <a:chOff x="4188879" y="4841540"/>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41540"/>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a:lstStyle/>
          <a:p>
            <a:r>
              <a:rPr lang="en-US" dirty="0"/>
              <a:t>Amazon SQS features (2 of 3)</a:t>
            </a:r>
          </a:p>
        </p:txBody>
      </p:sp>
      <p:grpSp>
        <p:nvGrpSpPr>
          <p:cNvPr id="42" name="Group 41" descr="dead-letter queue support.">
            <a:extLst>
              <a:ext uri="{FF2B5EF4-FFF2-40B4-BE49-F238E27FC236}">
                <a16:creationId xmlns:a16="http://schemas.microsoft.com/office/drawing/2014/main" id="{48222677-90DF-45DB-BD43-0A446F0B0FF9}"/>
              </a:ext>
            </a:extLst>
          </p:cNvPr>
          <p:cNvGrpSpPr/>
          <p:nvPr/>
        </p:nvGrpSpPr>
        <p:grpSpPr>
          <a:xfrm>
            <a:off x="263357" y="1766588"/>
            <a:ext cx="4044953" cy="4345454"/>
            <a:chOff x="263357" y="1766588"/>
            <a:chExt cx="4044953" cy="4345454"/>
          </a:xfrm>
        </p:grpSpPr>
        <p:pic>
          <p:nvPicPr>
            <p:cNvPr id="44" name="Graphic 43">
              <a:extLst>
                <a:ext uri="{FF2B5EF4-FFF2-40B4-BE49-F238E27FC236}">
                  <a16:creationId xmlns:a16="http://schemas.microsoft.com/office/drawing/2014/main" id="{E97E191D-2A80-479A-BEA4-3AFD135F7C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471" y="4488919"/>
              <a:ext cx="731520" cy="731520"/>
            </a:xfrm>
            <a:prstGeom prst="rect">
              <a:avLst/>
            </a:prstGeom>
          </p:spPr>
        </p:pic>
        <p:sp>
          <p:nvSpPr>
            <p:cNvPr id="45" name="TextBox 44">
              <a:extLst>
                <a:ext uri="{FF2B5EF4-FFF2-40B4-BE49-F238E27FC236}">
                  <a16:creationId xmlns:a16="http://schemas.microsoft.com/office/drawing/2014/main" id="{667AB069-8043-439D-A3D7-7D6CC2562978}"/>
                </a:ext>
              </a:extLst>
            </p:cNvPr>
            <p:cNvSpPr txBox="1"/>
            <p:nvPr/>
          </p:nvSpPr>
          <p:spPr>
            <a:xfrm>
              <a:off x="263357" y="1766588"/>
              <a:ext cx="4044953"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Dead-letter queue support</a:t>
              </a:r>
            </a:p>
          </p:txBody>
        </p:sp>
        <p:cxnSp>
          <p:nvCxnSpPr>
            <p:cNvPr id="46" name="Curved Connector 16">
              <a:extLst>
                <a:ext uri="{FF2B5EF4-FFF2-40B4-BE49-F238E27FC236}">
                  <a16:creationId xmlns:a16="http://schemas.microsoft.com/office/drawing/2014/main" id="{022050D9-D5D3-4D62-8D14-776702D2E0C4}"/>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13">
              <a:extLst>
                <a:ext uri="{FF2B5EF4-FFF2-40B4-BE49-F238E27FC236}">
                  <a16:creationId xmlns:a16="http://schemas.microsoft.com/office/drawing/2014/main" id="{417198DE-C4A2-4ACA-BF70-6689A1045CBD}"/>
                </a:ext>
              </a:extLst>
            </p:cNvPr>
            <p:cNvCxnSpPr>
              <a:endCxn id="55"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2FF901F-B86B-42B8-88A5-A91862FE5CC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51" name="Rectangle 50">
              <a:extLst>
                <a:ext uri="{FF2B5EF4-FFF2-40B4-BE49-F238E27FC236}">
                  <a16:creationId xmlns:a16="http://schemas.microsoft.com/office/drawing/2014/main" id="{54C91A1D-750D-4EB5-8B0D-6CFDB734465D}"/>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a:extLst>
                <a:ext uri="{FF2B5EF4-FFF2-40B4-BE49-F238E27FC236}">
                  <a16:creationId xmlns:a16="http://schemas.microsoft.com/office/drawing/2014/main" id="{AEB1BBF7-7600-4720-A19F-AFF0C9813DE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54" name="Picture 53">
              <a:extLst>
                <a:ext uri="{FF2B5EF4-FFF2-40B4-BE49-F238E27FC236}">
                  <a16:creationId xmlns:a16="http://schemas.microsoft.com/office/drawing/2014/main" id="{256FC69E-4566-4C87-BD27-DAD6CF144F7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55" name="Picture 54">
              <a:extLst>
                <a:ext uri="{FF2B5EF4-FFF2-40B4-BE49-F238E27FC236}">
                  <a16:creationId xmlns:a16="http://schemas.microsoft.com/office/drawing/2014/main" id="{C6DEF475-D8DF-4C52-8E6E-8139D8B93D5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56" name="Rectangle 55">
              <a:extLst>
                <a:ext uri="{FF2B5EF4-FFF2-40B4-BE49-F238E27FC236}">
                  <a16:creationId xmlns:a16="http://schemas.microsoft.com/office/drawing/2014/main" id="{C5D18663-16C3-4307-A3B0-FD433033ADF2}"/>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A4BC9611-E53B-4588-9486-3F1AF92D31B6}"/>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Multiply 12">
              <a:extLst>
                <a:ext uri="{FF2B5EF4-FFF2-40B4-BE49-F238E27FC236}">
                  <a16:creationId xmlns:a16="http://schemas.microsoft.com/office/drawing/2014/main" id="{AD5F705E-6798-4A0D-9BF9-43B957680BAE}"/>
                </a:ext>
              </a:extLst>
            </p:cNvPr>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descr="visibility timeout.">
            <a:extLst>
              <a:ext uri="{FF2B5EF4-FFF2-40B4-BE49-F238E27FC236}">
                <a16:creationId xmlns:a16="http://schemas.microsoft.com/office/drawing/2014/main" id="{9286B452-640A-42FC-B3BC-DCE15EA1FB8E}"/>
              </a:ext>
            </a:extLst>
          </p:cNvPr>
          <p:cNvGrpSpPr/>
          <p:nvPr/>
        </p:nvGrpSpPr>
        <p:grpSpPr>
          <a:xfrm>
            <a:off x="4363455" y="1766587"/>
            <a:ext cx="3465093" cy="4345455"/>
            <a:chOff x="4363455" y="1766587"/>
            <a:chExt cx="3465093" cy="4345455"/>
          </a:xfrm>
        </p:grpSpPr>
        <p:pic>
          <p:nvPicPr>
            <p:cNvPr id="31" name="Graphic 30">
              <a:extLst>
                <a:ext uri="{FF2B5EF4-FFF2-40B4-BE49-F238E27FC236}">
                  <a16:creationId xmlns:a16="http://schemas.microsoft.com/office/drawing/2014/main" id="{FB3CF1E1-A9A7-491C-BD2A-589DCCEAD5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5623" y="4879779"/>
              <a:ext cx="731520" cy="731520"/>
            </a:xfrm>
            <a:prstGeom prst="rect">
              <a:avLst/>
            </a:prstGeom>
          </p:spPr>
        </p:pic>
        <p:pic>
          <p:nvPicPr>
            <p:cNvPr id="33" name="Graphic 32">
              <a:extLst>
                <a:ext uri="{FF2B5EF4-FFF2-40B4-BE49-F238E27FC236}">
                  <a16:creationId xmlns:a16="http://schemas.microsoft.com/office/drawing/2014/main" id="{E505B194-39A2-4621-A6DA-7C5FBCFB3CD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046" y="4879779"/>
              <a:ext cx="731520" cy="731520"/>
            </a:xfrm>
            <a:prstGeom prst="rect">
              <a:avLst/>
            </a:prstGeom>
          </p:spPr>
        </p:pic>
        <p:sp>
          <p:nvSpPr>
            <p:cNvPr id="34" name="TextBox 33">
              <a:extLst>
                <a:ext uri="{FF2B5EF4-FFF2-40B4-BE49-F238E27FC236}">
                  <a16:creationId xmlns:a16="http://schemas.microsoft.com/office/drawing/2014/main" id="{265FA249-1262-45EC-810B-77B86190F679}"/>
                </a:ext>
              </a:extLst>
            </p:cNvPr>
            <p:cNvSpPr txBox="1"/>
            <p:nvPr/>
          </p:nvSpPr>
          <p:spPr>
            <a:xfrm>
              <a:off x="4547939" y="1766587"/>
              <a:ext cx="3096125"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Visibility timeout</a:t>
              </a:r>
            </a:p>
          </p:txBody>
        </p:sp>
        <p:sp>
          <p:nvSpPr>
            <p:cNvPr id="35" name="Rectangle 34">
              <a:extLst>
                <a:ext uri="{FF2B5EF4-FFF2-40B4-BE49-F238E27FC236}">
                  <a16:creationId xmlns:a16="http://schemas.microsoft.com/office/drawing/2014/main" id="{A7EAAB46-1626-4F51-B5E6-D6F4B1D08FE6}"/>
                </a:ext>
              </a:extLst>
            </p:cNvPr>
            <p:cNvSpPr/>
            <p:nvPr/>
          </p:nvSpPr>
          <p:spPr>
            <a:xfrm>
              <a:off x="4363455"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Curved Connector 49">
              <a:extLst>
                <a:ext uri="{FF2B5EF4-FFF2-40B4-BE49-F238E27FC236}">
                  <a16:creationId xmlns:a16="http://schemas.microsoft.com/office/drawing/2014/main" id="{4891877B-5302-46AF-8600-2207869F484E}"/>
                </a:ext>
              </a:extLst>
            </p:cNvPr>
            <p:cNvCxnSpPr>
              <a:cxnSpLocks/>
              <a:stCxn id="31" idx="0"/>
            </p:cNvCxnSpPr>
            <p:nvPr/>
          </p:nvCxnSpPr>
          <p:spPr>
            <a:xfrm rot="5400000" flipH="1" flipV="1">
              <a:off x="5338693" y="4307739"/>
              <a:ext cx="824730" cy="319350"/>
            </a:xfrm>
            <a:prstGeom prst="curvedConnector3">
              <a:avLst/>
            </a:prstGeom>
            <a:ln w="38100">
              <a:solidFill>
                <a:srgbClr val="4AC1FF"/>
              </a:solidFill>
            </a:ln>
          </p:spPr>
          <p:style>
            <a:lnRef idx="1">
              <a:schemeClr val="accent1"/>
            </a:lnRef>
            <a:fillRef idx="0">
              <a:schemeClr val="accent1"/>
            </a:fillRef>
            <a:effectRef idx="0">
              <a:schemeClr val="accent1"/>
            </a:effectRef>
            <a:fontRef idx="minor">
              <a:schemeClr val="tx1"/>
            </a:fontRef>
          </p:style>
        </p:cxnSp>
        <p:cxnSp>
          <p:nvCxnSpPr>
            <p:cNvPr id="38" name="Curved Connector 42">
              <a:extLst>
                <a:ext uri="{FF2B5EF4-FFF2-40B4-BE49-F238E27FC236}">
                  <a16:creationId xmlns:a16="http://schemas.microsoft.com/office/drawing/2014/main" id="{1FC62B04-F0A7-4E10-A80B-224FE0E8F998}"/>
                </a:ext>
              </a:extLst>
            </p:cNvPr>
            <p:cNvCxnSpPr>
              <a:cxnSpLocks/>
              <a:stCxn id="33" idx="0"/>
            </p:cNvCxnSpPr>
            <p:nvPr/>
          </p:nvCxnSpPr>
          <p:spPr>
            <a:xfrm rot="16200000" flipV="1">
              <a:off x="6037317" y="4314289"/>
              <a:ext cx="825488" cy="305491"/>
            </a:xfrm>
            <a:prstGeom prst="curvedConnector3">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5F675CE-8507-4419-8805-854203F4B36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525756" y="2964570"/>
              <a:ext cx="1089719" cy="1089719"/>
            </a:xfrm>
            <a:prstGeom prst="rect">
              <a:avLst/>
            </a:prstGeom>
          </p:spPr>
        </p:pic>
        <p:sp>
          <p:nvSpPr>
            <p:cNvPr id="40" name="Oval 39">
              <a:extLst>
                <a:ext uri="{FF2B5EF4-FFF2-40B4-BE49-F238E27FC236}">
                  <a16:creationId xmlns:a16="http://schemas.microsoft.com/office/drawing/2014/main" id="{56614F16-BEBF-4055-9717-2DF8B1318BF6}"/>
                </a:ext>
              </a:extLst>
            </p:cNvPr>
            <p:cNvSpPr/>
            <p:nvPr/>
          </p:nvSpPr>
          <p:spPr>
            <a:xfrm>
              <a:off x="5510580" y="2949394"/>
              <a:ext cx="1120070" cy="1120070"/>
            </a:xfrm>
            <a:prstGeom prst="ellipse">
              <a:avLst/>
            </a:prstGeom>
            <a:noFill/>
            <a:ln w="381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Footer Placeholder 2">
            <a:extLst>
              <a:ext uri="{FF2B5EF4-FFF2-40B4-BE49-F238E27FC236}">
                <a16:creationId xmlns:a16="http://schemas.microsoft.com/office/drawing/2014/main" id="{DACA1EFB-72F1-415D-8D9B-BF8373CECB4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592225D-EA1A-4E03-8EFC-405122BCE938}"/>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96875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AA-3D65-894E-B80B-1D98935D8951}"/>
              </a:ext>
            </a:extLst>
          </p:cNvPr>
          <p:cNvSpPr>
            <a:spLocks noGrp="1"/>
          </p:cNvSpPr>
          <p:nvPr>
            <p:ph type="title"/>
          </p:nvPr>
        </p:nvSpPr>
        <p:spPr/>
        <p:txBody>
          <a:bodyPr/>
          <a:lstStyle/>
          <a:p>
            <a:r>
              <a:rPr lang="en-US" dirty="0"/>
              <a:t>Amazon SQS features (3 of 3)</a:t>
            </a:r>
          </a:p>
        </p:txBody>
      </p:sp>
      <p:grpSp>
        <p:nvGrpSpPr>
          <p:cNvPr id="21" name="Group 20" descr="dead-letter queue support.">
            <a:extLst>
              <a:ext uri="{FF2B5EF4-FFF2-40B4-BE49-F238E27FC236}">
                <a16:creationId xmlns:a16="http://schemas.microsoft.com/office/drawing/2014/main" id="{9F159251-0C75-48D5-9AED-7D40D82E8D7C}"/>
              </a:ext>
            </a:extLst>
          </p:cNvPr>
          <p:cNvGrpSpPr/>
          <p:nvPr/>
        </p:nvGrpSpPr>
        <p:grpSpPr>
          <a:xfrm>
            <a:off x="263357" y="1766588"/>
            <a:ext cx="4044953" cy="4345454"/>
            <a:chOff x="263357" y="1766588"/>
            <a:chExt cx="4044953" cy="4345454"/>
          </a:xfrm>
        </p:grpSpPr>
        <p:pic>
          <p:nvPicPr>
            <p:cNvPr id="35" name="Graphic 34">
              <a:extLst>
                <a:ext uri="{FF2B5EF4-FFF2-40B4-BE49-F238E27FC236}">
                  <a16:creationId xmlns:a16="http://schemas.microsoft.com/office/drawing/2014/main" id="{D2D3891D-F742-4005-8D51-AAB51D1469C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471" y="4488919"/>
              <a:ext cx="731520" cy="731520"/>
            </a:xfrm>
            <a:prstGeom prst="rect">
              <a:avLst/>
            </a:prstGeom>
          </p:spPr>
        </p:pic>
        <p:sp>
          <p:nvSpPr>
            <p:cNvPr id="5" name="TextBox 4">
              <a:extLst>
                <a:ext uri="{FF2B5EF4-FFF2-40B4-BE49-F238E27FC236}">
                  <a16:creationId xmlns:a16="http://schemas.microsoft.com/office/drawing/2014/main" id="{2886BBAD-DC0B-A34A-B1B2-E2289ABE5D50}"/>
                </a:ext>
              </a:extLst>
            </p:cNvPr>
            <p:cNvSpPr txBox="1"/>
            <p:nvPr/>
          </p:nvSpPr>
          <p:spPr>
            <a:xfrm>
              <a:off x="263357" y="1766588"/>
              <a:ext cx="4044953"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Dead-letter queue support</a:t>
              </a:r>
            </a:p>
          </p:txBody>
        </p:sp>
        <p:cxnSp>
          <p:nvCxnSpPr>
            <p:cNvPr id="17" name="Curved Connector 16">
              <a:extLst>
                <a:ext uri="{FF2B5EF4-FFF2-40B4-BE49-F238E27FC236}">
                  <a16:creationId xmlns:a16="http://schemas.microsoft.com/office/drawing/2014/main" id="{A20261A6-3513-5F41-A50D-B4E4F79BF4F3}"/>
                </a:ext>
              </a:extLst>
            </p:cNvPr>
            <p:cNvCxnSpPr>
              <a:cxnSpLocks/>
            </p:cNvCxnSpPr>
            <p:nvPr/>
          </p:nvCxnSpPr>
          <p:spPr>
            <a:xfrm rot="5400000">
              <a:off x="991767" y="3260981"/>
              <a:ext cx="1678001" cy="58710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7C40F744-6BF2-8B42-937E-A45187B05377}"/>
                </a:ext>
              </a:extLst>
            </p:cNvPr>
            <p:cNvCxnSpPr>
              <a:endCxn id="12" idx="0"/>
            </p:cNvCxnSpPr>
            <p:nvPr/>
          </p:nvCxnSpPr>
          <p:spPr>
            <a:xfrm rot="16200000" flipH="1">
              <a:off x="1854258" y="3356783"/>
              <a:ext cx="1219573" cy="729913"/>
            </a:xfrm>
            <a:prstGeom prst="curvedConnector3">
              <a:avLst/>
            </a:prstGeom>
            <a:ln w="38100">
              <a:solidFill>
                <a:srgbClr val="4AC1FF"/>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1E319FA-FA49-6E41-86BB-A71FA9D68D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1539053" y="2386088"/>
              <a:ext cx="1089719" cy="1089719"/>
            </a:xfrm>
            <a:prstGeom prst="rect">
              <a:avLst/>
            </a:prstGeom>
          </p:spPr>
        </p:pic>
        <p:sp>
          <p:nvSpPr>
            <p:cNvPr id="9" name="Rectangle 8">
              <a:extLst>
                <a:ext uri="{FF2B5EF4-FFF2-40B4-BE49-F238E27FC236}">
                  <a16:creationId xmlns:a16="http://schemas.microsoft.com/office/drawing/2014/main" id="{87CB5AC6-2602-0546-9CCA-06EE566D3E50}"/>
                </a:ext>
              </a:extLst>
            </p:cNvPr>
            <p:cNvSpPr/>
            <p:nvPr/>
          </p:nvSpPr>
          <p:spPr>
            <a:xfrm flipH="1">
              <a:off x="2347740" y="3929843"/>
              <a:ext cx="962526" cy="1684421"/>
            </a:xfrm>
            <a:prstGeom prst="rect">
              <a:avLst/>
            </a:prstGeom>
            <a:solidFill>
              <a:schemeClr val="accent1">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CBCCAD8-BE80-7549-8AB4-787FFE78E36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896358"/>
              <a:ext cx="856635" cy="856635"/>
            </a:xfrm>
            <a:prstGeom prst="rect">
              <a:avLst/>
            </a:prstGeom>
          </p:spPr>
        </p:pic>
        <p:pic>
          <p:nvPicPr>
            <p:cNvPr id="11" name="Picture 10">
              <a:extLst>
                <a:ext uri="{FF2B5EF4-FFF2-40B4-BE49-F238E27FC236}">
                  <a16:creationId xmlns:a16="http://schemas.microsoft.com/office/drawing/2014/main" id="{FA54462C-2F49-DC4C-890D-44C0A953CE9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623328"/>
              <a:ext cx="856635" cy="856635"/>
            </a:xfrm>
            <a:prstGeom prst="rect">
              <a:avLst/>
            </a:prstGeom>
          </p:spPr>
        </p:pic>
        <p:pic>
          <p:nvPicPr>
            <p:cNvPr id="12" name="Picture 11">
              <a:extLst>
                <a:ext uri="{FF2B5EF4-FFF2-40B4-BE49-F238E27FC236}">
                  <a16:creationId xmlns:a16="http://schemas.microsoft.com/office/drawing/2014/main" id="{B6E757E0-1B12-D548-9F94-A955C316B58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flipH="1">
              <a:off x="2400685" y="4331526"/>
              <a:ext cx="856635" cy="856635"/>
            </a:xfrm>
            <a:prstGeom prst="rect">
              <a:avLst/>
            </a:prstGeom>
          </p:spPr>
        </p:pic>
        <p:sp>
          <p:nvSpPr>
            <p:cNvPr id="19" name="Rectangle 18">
              <a:extLst>
                <a:ext uri="{FF2B5EF4-FFF2-40B4-BE49-F238E27FC236}">
                  <a16:creationId xmlns:a16="http://schemas.microsoft.com/office/drawing/2014/main" id="{2EE02318-9A6F-3E44-81B8-D1E8926DAD37}"/>
                </a:ext>
              </a:extLst>
            </p:cNvPr>
            <p:cNvSpPr/>
            <p:nvPr/>
          </p:nvSpPr>
          <p:spPr>
            <a:xfrm flipH="1">
              <a:off x="1251353" y="4264839"/>
              <a:ext cx="770021" cy="273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93BA5CF-F9B5-744A-A78D-F1F5F3B8814C}"/>
                </a:ext>
              </a:extLst>
            </p:cNvPr>
            <p:cNvSpPr/>
            <p:nvPr/>
          </p:nvSpPr>
          <p:spPr>
            <a:xfrm flipH="1">
              <a:off x="553288"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Multiply 12"/>
            <p:cNvSpPr/>
            <p:nvPr/>
          </p:nvSpPr>
          <p:spPr>
            <a:xfrm>
              <a:off x="1292311" y="4063605"/>
              <a:ext cx="525840" cy="474782"/>
            </a:xfrm>
            <a:prstGeom prst="mathMultiply">
              <a:avLst>
                <a:gd name="adj1" fmla="val 117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descr="visibility timeout.">
            <a:extLst>
              <a:ext uri="{FF2B5EF4-FFF2-40B4-BE49-F238E27FC236}">
                <a16:creationId xmlns:a16="http://schemas.microsoft.com/office/drawing/2014/main" id="{77A16BA6-8EBE-40BB-9B63-7661195E9FF8}"/>
              </a:ext>
            </a:extLst>
          </p:cNvPr>
          <p:cNvGrpSpPr/>
          <p:nvPr/>
        </p:nvGrpSpPr>
        <p:grpSpPr>
          <a:xfrm>
            <a:off x="4363455" y="1766587"/>
            <a:ext cx="3465093" cy="4345455"/>
            <a:chOff x="4363455" y="1766587"/>
            <a:chExt cx="3465093" cy="4345455"/>
          </a:xfrm>
        </p:grpSpPr>
        <p:pic>
          <p:nvPicPr>
            <p:cNvPr id="36" name="Graphic 35">
              <a:extLst>
                <a:ext uri="{FF2B5EF4-FFF2-40B4-BE49-F238E27FC236}">
                  <a16:creationId xmlns:a16="http://schemas.microsoft.com/office/drawing/2014/main" id="{D646F2BE-564F-4DB7-A461-0F0A8135DEF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5623" y="4879779"/>
              <a:ext cx="731520" cy="731520"/>
            </a:xfrm>
            <a:prstGeom prst="rect">
              <a:avLst/>
            </a:prstGeom>
          </p:spPr>
        </p:pic>
        <p:pic>
          <p:nvPicPr>
            <p:cNvPr id="38" name="Graphic 37">
              <a:extLst>
                <a:ext uri="{FF2B5EF4-FFF2-40B4-BE49-F238E27FC236}">
                  <a16:creationId xmlns:a16="http://schemas.microsoft.com/office/drawing/2014/main" id="{3D2822B3-6170-4CCB-B5A1-9A02D2DA9E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046" y="4879779"/>
              <a:ext cx="731520" cy="731520"/>
            </a:xfrm>
            <a:prstGeom prst="rect">
              <a:avLst/>
            </a:prstGeom>
          </p:spPr>
        </p:pic>
        <p:sp>
          <p:nvSpPr>
            <p:cNvPr id="7" name="TextBox 6">
              <a:extLst>
                <a:ext uri="{FF2B5EF4-FFF2-40B4-BE49-F238E27FC236}">
                  <a16:creationId xmlns:a16="http://schemas.microsoft.com/office/drawing/2014/main" id="{0F1D9078-A0D3-654D-8242-DE4BCCF3841E}"/>
                </a:ext>
              </a:extLst>
            </p:cNvPr>
            <p:cNvSpPr txBox="1"/>
            <p:nvPr/>
          </p:nvSpPr>
          <p:spPr>
            <a:xfrm>
              <a:off x="4547939" y="1766587"/>
              <a:ext cx="3096125"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Visibility timeout</a:t>
              </a:r>
            </a:p>
          </p:txBody>
        </p:sp>
        <p:sp>
          <p:nvSpPr>
            <p:cNvPr id="29" name="Rectangle 28">
              <a:extLst>
                <a:ext uri="{FF2B5EF4-FFF2-40B4-BE49-F238E27FC236}">
                  <a16:creationId xmlns:a16="http://schemas.microsoft.com/office/drawing/2014/main" id="{EBEA3919-97A6-0541-87F6-C96ABEF5B947}"/>
                </a:ext>
              </a:extLst>
            </p:cNvPr>
            <p:cNvSpPr/>
            <p:nvPr/>
          </p:nvSpPr>
          <p:spPr>
            <a:xfrm>
              <a:off x="4363455"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Curved Connector 49">
              <a:extLst>
                <a:ext uri="{FF2B5EF4-FFF2-40B4-BE49-F238E27FC236}">
                  <a16:creationId xmlns:a16="http://schemas.microsoft.com/office/drawing/2014/main" id="{6E8D7CEF-FA2B-EA4B-A678-E290D14D63C6}"/>
                </a:ext>
              </a:extLst>
            </p:cNvPr>
            <p:cNvCxnSpPr>
              <a:cxnSpLocks/>
              <a:stCxn id="36" idx="0"/>
            </p:cNvCxnSpPr>
            <p:nvPr/>
          </p:nvCxnSpPr>
          <p:spPr>
            <a:xfrm rot="5400000" flipH="1" flipV="1">
              <a:off x="5338693" y="4307739"/>
              <a:ext cx="824730" cy="319350"/>
            </a:xfrm>
            <a:prstGeom prst="curvedConnector3">
              <a:avLst/>
            </a:prstGeom>
            <a:ln w="38100">
              <a:solidFill>
                <a:srgbClr val="4AC1FF"/>
              </a:solidFill>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4867CB26-0AE0-C644-98D9-25EC11BF5304}"/>
                </a:ext>
              </a:extLst>
            </p:cNvPr>
            <p:cNvCxnSpPr>
              <a:cxnSpLocks/>
              <a:stCxn id="38" idx="0"/>
            </p:cNvCxnSpPr>
            <p:nvPr/>
          </p:nvCxnSpPr>
          <p:spPr>
            <a:xfrm rot="16200000" flipV="1">
              <a:off x="6037317" y="4314289"/>
              <a:ext cx="825488" cy="305491"/>
            </a:xfrm>
            <a:prstGeom prst="curvedConnector3">
              <a:avLst/>
            </a:prstGeom>
            <a:ln w="381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6F360B8-B1DB-C04A-91D8-7E82D5380E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525756" y="2964570"/>
              <a:ext cx="1089719" cy="1089719"/>
            </a:xfrm>
            <a:prstGeom prst="rect">
              <a:avLst/>
            </a:prstGeom>
          </p:spPr>
        </p:pic>
        <p:sp>
          <p:nvSpPr>
            <p:cNvPr id="47" name="Oval 46">
              <a:extLst>
                <a:ext uri="{FF2B5EF4-FFF2-40B4-BE49-F238E27FC236}">
                  <a16:creationId xmlns:a16="http://schemas.microsoft.com/office/drawing/2014/main" id="{7F8BC635-565F-6C4B-A648-768488D284FB}"/>
                </a:ext>
              </a:extLst>
            </p:cNvPr>
            <p:cNvSpPr/>
            <p:nvPr/>
          </p:nvSpPr>
          <p:spPr>
            <a:xfrm>
              <a:off x="5510580" y="2949394"/>
              <a:ext cx="1120070" cy="1120070"/>
            </a:xfrm>
            <a:prstGeom prst="ellipse">
              <a:avLst/>
            </a:prstGeom>
            <a:noFill/>
            <a:ln w="381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descr="long polling.">
            <a:extLst>
              <a:ext uri="{FF2B5EF4-FFF2-40B4-BE49-F238E27FC236}">
                <a16:creationId xmlns:a16="http://schemas.microsoft.com/office/drawing/2014/main" id="{B5B61F0C-876F-4D44-BF24-A5818198C58E}"/>
              </a:ext>
            </a:extLst>
          </p:cNvPr>
          <p:cNvGrpSpPr/>
          <p:nvPr/>
        </p:nvGrpSpPr>
        <p:grpSpPr>
          <a:xfrm>
            <a:off x="8223924" y="1766586"/>
            <a:ext cx="3465093" cy="4345456"/>
            <a:chOff x="8223924" y="1766586"/>
            <a:chExt cx="3465093" cy="4345456"/>
          </a:xfrm>
        </p:grpSpPr>
        <p:pic>
          <p:nvPicPr>
            <p:cNvPr id="40" name="Graphic 39">
              <a:extLst>
                <a:ext uri="{FF2B5EF4-FFF2-40B4-BE49-F238E27FC236}">
                  <a16:creationId xmlns:a16="http://schemas.microsoft.com/office/drawing/2014/main" id="{51DE76EF-4ADF-4D93-8A48-386DC483DCA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536" y="3785316"/>
              <a:ext cx="731520" cy="731520"/>
            </a:xfrm>
            <a:prstGeom prst="rect">
              <a:avLst/>
            </a:prstGeom>
          </p:spPr>
        </p:pic>
        <p:sp>
          <p:nvSpPr>
            <p:cNvPr id="6" name="TextBox 5">
              <a:extLst>
                <a:ext uri="{FF2B5EF4-FFF2-40B4-BE49-F238E27FC236}">
                  <a16:creationId xmlns:a16="http://schemas.microsoft.com/office/drawing/2014/main" id="{4762A4EE-C5E1-D247-907B-79D9BCB40E6F}"/>
                </a:ext>
              </a:extLst>
            </p:cNvPr>
            <p:cNvSpPr txBox="1"/>
            <p:nvPr/>
          </p:nvSpPr>
          <p:spPr>
            <a:xfrm>
              <a:off x="8408409" y="1766586"/>
              <a:ext cx="3096125"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Long polling</a:t>
              </a:r>
            </a:p>
          </p:txBody>
        </p:sp>
        <p:sp>
          <p:nvSpPr>
            <p:cNvPr id="51" name="Rectangle 50">
              <a:extLst>
                <a:ext uri="{FF2B5EF4-FFF2-40B4-BE49-F238E27FC236}">
                  <a16:creationId xmlns:a16="http://schemas.microsoft.com/office/drawing/2014/main" id="{53BE3FC3-C9C9-DE47-9CAB-771D2BB40969}"/>
                </a:ext>
              </a:extLst>
            </p:cNvPr>
            <p:cNvSpPr/>
            <p:nvPr/>
          </p:nvSpPr>
          <p:spPr>
            <a:xfrm>
              <a:off x="8223924" y="2406316"/>
              <a:ext cx="3465093" cy="370572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1D1996A0-A4D6-3E49-859F-A2968BD98897}"/>
                </a:ext>
              </a:extLst>
            </p:cNvPr>
            <p:cNvSpPr/>
            <p:nvPr/>
          </p:nvSpPr>
          <p:spPr>
            <a:xfrm flipH="1">
              <a:off x="10381416" y="3378792"/>
              <a:ext cx="962526" cy="168442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Connector 62">
              <a:extLst>
                <a:ext uri="{FF2B5EF4-FFF2-40B4-BE49-F238E27FC236}">
                  <a16:creationId xmlns:a16="http://schemas.microsoft.com/office/drawing/2014/main" id="{389DA90B-5804-4F45-8F94-114CC97CA17A}"/>
                </a:ext>
              </a:extLst>
            </p:cNvPr>
            <p:cNvCxnSpPr>
              <a:cxnSpLocks/>
            </p:cNvCxnSpPr>
            <p:nvPr/>
          </p:nvCxnSpPr>
          <p:spPr>
            <a:xfrm>
              <a:off x="9297653" y="4159742"/>
              <a:ext cx="1083763" cy="0"/>
            </a:xfrm>
            <a:prstGeom prst="line">
              <a:avLst/>
            </a:prstGeom>
            <a:ln w="381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597A36A5-B8A4-9F49-815E-0363F6CE102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flipH="1">
              <a:off x="9557528" y="3868256"/>
              <a:ext cx="518393" cy="518393"/>
            </a:xfrm>
            <a:prstGeom prst="rect">
              <a:avLst/>
            </a:prstGeom>
          </p:spPr>
        </p:pic>
      </p:grpSp>
      <p:sp>
        <p:nvSpPr>
          <p:cNvPr id="3" name="Footer Placeholder 2">
            <a:extLst>
              <a:ext uri="{FF2B5EF4-FFF2-40B4-BE49-F238E27FC236}">
                <a16:creationId xmlns:a16="http://schemas.microsoft.com/office/drawing/2014/main" id="{1AAF0417-5ED2-4608-8252-EA0F00CB1A3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0942544-D83B-4AD8-AA0A-02BB1CDC9399}"/>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149943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a:lstStyle/>
          <a:p>
            <a:r>
              <a:rPr lang="en-US" dirty="0"/>
              <a:t>Amazon SQS message lifecycle: Create</a:t>
            </a:r>
          </a:p>
        </p:txBody>
      </p:sp>
      <p:grpSp>
        <p:nvGrpSpPr>
          <p:cNvPr id="10" name="Group 9" descr="first stage of sqs message lifecycle where a producer sends a message to a queue, and the message is distributed redundantly. ">
            <a:extLst>
              <a:ext uri="{FF2B5EF4-FFF2-40B4-BE49-F238E27FC236}">
                <a16:creationId xmlns:a16="http://schemas.microsoft.com/office/drawing/2014/main" id="{13AF51B1-61D8-4838-B80B-66688FD1F82B}"/>
              </a:ext>
            </a:extLst>
          </p:cNvPr>
          <p:cNvGrpSpPr/>
          <p:nvPr/>
        </p:nvGrpSpPr>
        <p:grpSpPr>
          <a:xfrm>
            <a:off x="312238" y="1812289"/>
            <a:ext cx="10486956" cy="4456985"/>
            <a:chOff x="312238" y="1812289"/>
            <a:chExt cx="10486956" cy="4456985"/>
          </a:xfrm>
        </p:grpSpPr>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Producer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Graphic 31">
              <a:extLst>
                <a:ext uri="{FF2B5EF4-FFF2-40B4-BE49-F238E27FC236}">
                  <a16:creationId xmlns:a16="http://schemas.microsoft.com/office/drawing/2014/main" id="{B5F3D1D3-551C-42FE-AADF-14A02E14BA1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2687" y="3364814"/>
              <a:ext cx="1005840" cy="1005840"/>
            </a:xfrm>
            <a:prstGeom prst="rect">
              <a:avLst/>
            </a:prstGeom>
          </p:spPr>
        </p:pic>
        <p:pic>
          <p:nvPicPr>
            <p:cNvPr id="5" name="Picture 4">
              <a:extLst>
                <a:ext uri="{FF2B5EF4-FFF2-40B4-BE49-F238E27FC236}">
                  <a16:creationId xmlns:a16="http://schemas.microsoft.com/office/drawing/2014/main" id="{5047B75B-6B7B-5D43-A50E-663D2D155B6A}"/>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4692411" y="2630868"/>
              <a:ext cx="332838" cy="489908"/>
            </a:xfrm>
            <a:prstGeom prst="rect">
              <a:avLst/>
            </a:prstGeom>
          </p:spPr>
        </p:pic>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val="1"/>
                </a:ext>
              </a:extLst>
            </p:cNvPr>
            <p:cNvPicPr>
              <a:picLocks noChangeAspect="1"/>
            </p:cNvPicPr>
            <p:nvPr/>
          </p:nvPicPr>
          <p:blipFill>
            <a:blip r:embed="rId7">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val="1"/>
                </a:ext>
              </a:extLst>
            </p:cNvPr>
            <p:cNvPicPr>
              <a:picLocks noChangeAspect="1"/>
            </p:cNvPicPr>
            <p:nvPr/>
          </p:nvPicPr>
          <p:blipFill>
            <a:blip r:embed="rId7">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Consumer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24CF30A0-E9D9-D540-9185-258B281CBDBD}"/>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Queue</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2" name="Straight Arrow Connector 11">
              <a:extLst>
                <a:ext uri="{FF2B5EF4-FFF2-40B4-BE49-F238E27FC236}">
                  <a16:creationId xmlns:a16="http://schemas.microsoft.com/office/drawing/2014/main" id="{5DAE2855-4B11-864A-8DBE-74DED9CD093D}"/>
                </a:ext>
              </a:extLst>
            </p:cNvPr>
            <p:cNvCxnSpPr>
              <a:cxnSpLocks/>
            </p:cNvCxnSpPr>
            <p:nvPr/>
          </p:nvCxnSpPr>
          <p:spPr>
            <a:xfrm>
              <a:off x="1862744" y="3896189"/>
              <a:ext cx="1208479" cy="1"/>
            </a:xfrm>
            <a:prstGeom prst="straightConnector1">
              <a:avLst/>
            </a:prstGeom>
            <a:ln>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16" name="Picture 15">
              <a:extLst>
                <a:ext uri="{FF2B5EF4-FFF2-40B4-BE49-F238E27FC236}">
                  <a16:creationId xmlns:a16="http://schemas.microsoft.com/office/drawing/2014/main" id="{19753329-0240-7F49-A4CE-05CD53A47593}"/>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4692411" y="3860389"/>
              <a:ext cx="332838" cy="489908"/>
            </a:xfrm>
            <a:prstGeom prst="rect">
              <a:avLst/>
            </a:prstGeom>
          </p:spPr>
        </p:pic>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26" name="Picture 25">
              <a:extLst>
                <a:ext uri="{FF2B5EF4-FFF2-40B4-BE49-F238E27FC236}">
                  <a16:creationId xmlns:a16="http://schemas.microsoft.com/office/drawing/2014/main" id="{EF0B807E-9CFB-3143-B474-BE45BB3FD460}"/>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5977619" y="2630868"/>
              <a:ext cx="332838" cy="489908"/>
            </a:xfrm>
            <a:prstGeom prst="rect">
              <a:avLst/>
            </a:prstGeom>
          </p:spPr>
        </p:pic>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30" name="Picture 29">
              <a:extLst>
                <a:ext uri="{FF2B5EF4-FFF2-40B4-BE49-F238E27FC236}">
                  <a16:creationId xmlns:a16="http://schemas.microsoft.com/office/drawing/2014/main" id="{A9D1CB4D-7820-6648-A2A0-174D08586D18}"/>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5977619" y="5089910"/>
              <a:ext cx="332838" cy="489908"/>
            </a:xfrm>
            <a:prstGeom prst="rect">
              <a:avLst/>
            </a:prstGeom>
          </p:spPr>
        </p:pic>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34" name="Picture 33">
              <a:extLst>
                <a:ext uri="{FF2B5EF4-FFF2-40B4-BE49-F238E27FC236}">
                  <a16:creationId xmlns:a16="http://schemas.microsoft.com/office/drawing/2014/main" id="{09DE79C4-D5CA-434A-9FCA-209B6CCFFE05}"/>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7262828" y="3860389"/>
              <a:ext cx="332838" cy="489908"/>
            </a:xfrm>
            <a:prstGeom prst="rect">
              <a:avLst/>
            </a:prstGeom>
          </p:spPr>
        </p:pic>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SQS servers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1" name="Picture 40">
              <a:extLst>
                <a:ext uri="{FF2B5EF4-FFF2-40B4-BE49-F238E27FC236}">
                  <a16:creationId xmlns:a16="http://schemas.microsoft.com/office/drawing/2014/main" id="{361D6C79-33AB-FC44-8BFF-4884C99F7B10}"/>
                </a:ext>
                <a:ext uri="{C183D7F6-B498-43B3-948B-1728B52AA6E4}">
                  <adec:decorative xmlns:adec="http://schemas.microsoft.com/office/drawing/2017/decorative" val="1"/>
                </a:ext>
              </a:extLst>
            </p:cNvPr>
            <p:cNvPicPr>
              <a:picLocks noChangeAspect="1"/>
            </p:cNvPicPr>
            <p:nvPr/>
          </p:nvPicPr>
          <p:blipFill rotWithShape="1">
            <a:blip r:embed="rId6"/>
            <a:srcRect l="7803" t="6612" r="6723" b="6773"/>
            <a:stretch/>
          </p:blipFill>
          <p:spPr>
            <a:xfrm>
              <a:off x="2238748" y="3651233"/>
              <a:ext cx="332838" cy="489908"/>
            </a:xfrm>
            <a:prstGeom prst="rect">
              <a:avLst/>
            </a:prstGeom>
          </p:spPr>
        </p:pic>
        <p:sp>
          <p:nvSpPr>
            <p:cNvPr id="42" name="TextBox 41">
              <a:extLst>
                <a:ext uri="{FF2B5EF4-FFF2-40B4-BE49-F238E27FC236}">
                  <a16:creationId xmlns:a16="http://schemas.microsoft.com/office/drawing/2014/main" id="{DD7FFFDF-9255-6B4B-9E8C-2EEE6097CB15}"/>
                </a:ext>
              </a:extLst>
            </p:cNvPr>
            <p:cNvSpPr txBox="1"/>
            <p:nvPr/>
          </p:nvSpPr>
          <p:spPr>
            <a:xfrm>
              <a:off x="754505" y="5438277"/>
              <a:ext cx="2638008" cy="830997"/>
            </a:xfrm>
            <a:prstGeom prst="rect">
              <a:avLst/>
            </a:prstGeom>
            <a:noFill/>
          </p:spPr>
          <p:txBody>
            <a:bodyPr wrap="square" rtlCol="0">
              <a:spAutoFit/>
            </a:bodyPr>
            <a:lstStyle/>
            <a:p>
              <a:r>
                <a:rPr lang="en-US" sz="1600" dirty="0"/>
                <a:t>Producer sends message to queue, which gets distributed redundantly.</a:t>
              </a:r>
            </a:p>
          </p:txBody>
        </p:sp>
        <p:sp>
          <p:nvSpPr>
            <p:cNvPr id="43" name="Oval 42">
              <a:extLst>
                <a:ext uri="{FF2B5EF4-FFF2-40B4-BE49-F238E27FC236}">
                  <a16:creationId xmlns:a16="http://schemas.microsoft.com/office/drawing/2014/main" id="{7AB25DFC-F5A1-AB4F-BDB5-16B69CD0F57F}"/>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1</a:t>
              </a:r>
            </a:p>
          </p:txBody>
        </p:sp>
      </p:grpSp>
      <p:sp>
        <p:nvSpPr>
          <p:cNvPr id="3" name="Footer Placeholder 2">
            <a:extLst>
              <a:ext uri="{FF2B5EF4-FFF2-40B4-BE49-F238E27FC236}">
                <a16:creationId xmlns:a16="http://schemas.microsoft.com/office/drawing/2014/main" id="{C87C8C7B-7575-4DE2-9098-184EDE1C504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69C15DB5-6CF3-484C-9DF8-A2E0724DDBB4}"/>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2932099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a:lstStyle/>
          <a:p>
            <a:r>
              <a:rPr lang="en-US" dirty="0"/>
              <a:t>Amazon SQS message lifecycle: Process</a:t>
            </a:r>
          </a:p>
        </p:txBody>
      </p:sp>
      <p:grpSp>
        <p:nvGrpSpPr>
          <p:cNvPr id="11" name="Group 10" descr="second stage in sqs message lifecycle is where a consumer retrieves a message from the queue and the visibility timeout starts.">
            <a:extLst>
              <a:ext uri="{FF2B5EF4-FFF2-40B4-BE49-F238E27FC236}">
                <a16:creationId xmlns:a16="http://schemas.microsoft.com/office/drawing/2014/main" id="{C1913F09-C9B1-4660-AD02-6709922DAE64}"/>
              </a:ext>
            </a:extLst>
          </p:cNvPr>
          <p:cNvGrpSpPr/>
          <p:nvPr/>
        </p:nvGrpSpPr>
        <p:grpSpPr>
          <a:xfrm>
            <a:off x="312238" y="1812289"/>
            <a:ext cx="10694938" cy="4534143"/>
            <a:chOff x="312238" y="1812289"/>
            <a:chExt cx="10694938" cy="4534143"/>
          </a:xfrm>
        </p:grpSpPr>
        <p:sp>
          <p:nvSpPr>
            <p:cNvPr id="28" name="TextBox 27">
              <a:extLst>
                <a:ext uri="{FF2B5EF4-FFF2-40B4-BE49-F238E27FC236}">
                  <a16:creationId xmlns:a16="http://schemas.microsoft.com/office/drawing/2014/main" id="{A021479A-127D-1C41-80D2-F5C4F6F9739B}"/>
                </a:ext>
              </a:extLst>
            </p:cNvPr>
            <p:cNvSpPr txBox="1"/>
            <p:nvPr/>
          </p:nvSpPr>
          <p:spPr>
            <a:xfrm>
              <a:off x="754505" y="5438277"/>
              <a:ext cx="2959299" cy="830997"/>
            </a:xfrm>
            <a:prstGeom prst="rect">
              <a:avLst/>
            </a:prstGeom>
            <a:noFill/>
          </p:spPr>
          <p:txBody>
            <a:bodyPr wrap="square" rtlCol="0">
              <a:spAutoFit/>
            </a:bodyPr>
            <a:lstStyle/>
            <a:p>
              <a:r>
                <a:rPr lang="en-US" sz="1600" dirty="0"/>
                <a:t>Message gets picked up for processing by a consumer, and the  visibility timeout starts.</a:t>
              </a:r>
            </a:p>
          </p:txBody>
        </p:sp>
        <p:sp>
          <p:nvSpPr>
            <p:cNvPr id="32" name="Oval 31">
              <a:extLst>
                <a:ext uri="{FF2B5EF4-FFF2-40B4-BE49-F238E27FC236}">
                  <a16:creationId xmlns:a16="http://schemas.microsoft.com/office/drawing/2014/main" id="{8835E63C-24DA-024A-8C11-A659493C950A}"/>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2</a:t>
              </a:r>
            </a:p>
          </p:txBody>
        </p:sp>
        <p:pic>
          <p:nvPicPr>
            <p:cNvPr id="5" name="Picture 4">
              <a:extLst>
                <a:ext uri="{FF2B5EF4-FFF2-40B4-BE49-F238E27FC236}">
                  <a16:creationId xmlns:a16="http://schemas.microsoft.com/office/drawing/2014/main" id="{5047B75B-6B7B-5D43-A50E-663D2D155B6A}"/>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4692411" y="2630868"/>
              <a:ext cx="332838" cy="489908"/>
            </a:xfrm>
            <a:prstGeom prst="rect">
              <a:avLst/>
            </a:prstGeom>
          </p:spPr>
        </p:pic>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Producer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Consumer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16" name="Picture 15">
              <a:extLst>
                <a:ext uri="{FF2B5EF4-FFF2-40B4-BE49-F238E27FC236}">
                  <a16:creationId xmlns:a16="http://schemas.microsoft.com/office/drawing/2014/main" id="{19753329-0240-7F49-A4CE-05CD53A47593}"/>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4692411" y="3860389"/>
              <a:ext cx="332838" cy="489908"/>
            </a:xfrm>
            <a:prstGeom prst="rect">
              <a:avLst/>
            </a:prstGeom>
          </p:spPr>
        </p:pic>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26" name="Picture 25">
              <a:extLst>
                <a:ext uri="{FF2B5EF4-FFF2-40B4-BE49-F238E27FC236}">
                  <a16:creationId xmlns:a16="http://schemas.microsoft.com/office/drawing/2014/main" id="{EF0B807E-9CFB-3143-B474-BE45BB3FD460}"/>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5977619" y="2630868"/>
              <a:ext cx="332838" cy="489908"/>
            </a:xfrm>
            <a:prstGeom prst="rect">
              <a:avLst/>
            </a:prstGeom>
          </p:spPr>
        </p:pic>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30" name="Picture 29">
              <a:extLst>
                <a:ext uri="{FF2B5EF4-FFF2-40B4-BE49-F238E27FC236}">
                  <a16:creationId xmlns:a16="http://schemas.microsoft.com/office/drawing/2014/main" id="{A9D1CB4D-7820-6648-A2A0-174D08586D18}"/>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5977619" y="5089910"/>
              <a:ext cx="332838" cy="489908"/>
            </a:xfrm>
            <a:prstGeom prst="rect">
              <a:avLst/>
            </a:prstGeom>
          </p:spPr>
        </p:pic>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34" name="Picture 33">
              <a:extLst>
                <a:ext uri="{FF2B5EF4-FFF2-40B4-BE49-F238E27FC236}">
                  <a16:creationId xmlns:a16="http://schemas.microsoft.com/office/drawing/2014/main" id="{09DE79C4-D5CA-434A-9FCA-209B6CCFFE05}"/>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7262828" y="3860389"/>
              <a:ext cx="332838" cy="489908"/>
            </a:xfrm>
            <a:prstGeom prst="rect">
              <a:avLst/>
            </a:prstGeom>
          </p:spPr>
        </p:pic>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SQS servers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9" name="Straight Arrow Connector 38">
              <a:extLst>
                <a:ext uri="{FF2B5EF4-FFF2-40B4-BE49-F238E27FC236}">
                  <a16:creationId xmlns:a16="http://schemas.microsoft.com/office/drawing/2014/main" id="{E73287BB-8B6A-5D44-B756-BCDB71F540D7}"/>
                </a:ext>
              </a:extLst>
            </p:cNvPr>
            <p:cNvCxnSpPr>
              <a:cxnSpLocks/>
              <a:endCxn id="7" idx="1"/>
            </p:cNvCxnSpPr>
            <p:nvPr/>
          </p:nvCxnSpPr>
          <p:spPr>
            <a:xfrm>
              <a:off x="8047794" y="3892420"/>
              <a:ext cx="1452673" cy="3769"/>
            </a:xfrm>
            <a:prstGeom prst="straightConnector1">
              <a:avLst/>
            </a:prstGeom>
            <a:ln>
              <a:solidFill>
                <a:schemeClr val="bg2">
                  <a:lumMod val="25000"/>
                </a:schemeClr>
              </a:solidFill>
              <a:tailEnd type="arrow" w="lg" len="med"/>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642344F2-A25D-EB44-B557-D662BCCE36DB}"/>
                </a:ext>
              </a:extLst>
            </p:cNvPr>
            <p:cNvGraphicFramePr/>
            <p:nvPr>
              <p:extLst>
                <p:ext uri="{D42A27DB-BD31-4B8C-83A1-F6EECF244321}">
                  <p14:modId xmlns:p14="http://schemas.microsoft.com/office/powerpoint/2010/main" val="938954697"/>
                </p:ext>
              </p:extLst>
            </p:nvPr>
          </p:nvGraphicFramePr>
          <p:xfrm>
            <a:off x="8413950" y="5242005"/>
            <a:ext cx="1828107" cy="1104426"/>
          </p:xfrm>
          <a:graphic>
            <a:graphicData uri="http://schemas.openxmlformats.org/drawingml/2006/chart">
              <c:chart xmlns:c="http://schemas.openxmlformats.org/drawingml/2006/chart" xmlns:r="http://schemas.openxmlformats.org/officeDocument/2006/relationships" r:id="rId6"/>
            </a:graphicData>
          </a:graphic>
        </p:graphicFrame>
        <p:sp>
          <p:nvSpPr>
            <p:cNvPr id="36" name="TextBox 35">
              <a:extLst>
                <a:ext uri="{FF2B5EF4-FFF2-40B4-BE49-F238E27FC236}">
                  <a16:creationId xmlns:a16="http://schemas.microsoft.com/office/drawing/2014/main" id="{F216BAA0-1797-E944-8075-717C9EEF0614}"/>
                </a:ext>
              </a:extLst>
            </p:cNvPr>
            <p:cNvSpPr txBox="1"/>
            <p:nvPr/>
          </p:nvSpPr>
          <p:spPr>
            <a:xfrm>
              <a:off x="9631276" y="5621346"/>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Visibility</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timeout</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93668545-C5EA-674B-98B3-79FE5E50134D}"/>
                </a:ext>
              </a:extLst>
            </p:cNvPr>
            <p:cNvSpPr txBox="1"/>
            <p:nvPr/>
          </p:nvSpPr>
          <p:spPr>
            <a:xfrm>
              <a:off x="9123395" y="5121175"/>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3EA6CE2D-88CD-1747-9B8A-7CE3036E325C}"/>
                </a:ext>
              </a:extLst>
            </p:cNvPr>
            <p:cNvSpPr txBox="1"/>
            <p:nvPr/>
          </p:nvSpPr>
          <p:spPr>
            <a:xfrm>
              <a:off x="9305655" y="5193570"/>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5</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38D16B77-294F-6142-9014-3072862AB203}"/>
                </a:ext>
              </a:extLst>
            </p:cNvPr>
            <p:cNvSpPr txBox="1"/>
            <p:nvPr/>
          </p:nvSpPr>
          <p:spPr>
            <a:xfrm>
              <a:off x="8806308" y="6104772"/>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40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4" name="Picture 43">
              <a:extLst>
                <a:ext uri="{FF2B5EF4-FFF2-40B4-BE49-F238E27FC236}">
                  <a16:creationId xmlns:a16="http://schemas.microsoft.com/office/drawing/2014/main" id="{A5DA00D7-EAE5-D948-8982-97785DC6743C}"/>
                </a:ext>
                <a:ext uri="{C183D7F6-B498-43B3-948B-1728B52AA6E4}">
                  <adec:decorative xmlns:adec="http://schemas.microsoft.com/office/drawing/2017/decorative" val="1"/>
                </a:ext>
              </a:extLst>
            </p:cNvPr>
            <p:cNvPicPr>
              <a:picLocks noChangeAspect="1"/>
            </p:cNvPicPr>
            <p:nvPr/>
          </p:nvPicPr>
          <p:blipFill rotWithShape="1">
            <a:blip r:embed="rId4"/>
            <a:srcRect l="7803" t="6612" r="6723" b="6773"/>
            <a:stretch/>
          </p:blipFill>
          <p:spPr>
            <a:xfrm>
              <a:off x="8596762" y="3647465"/>
              <a:ext cx="332838" cy="489908"/>
            </a:xfrm>
            <a:prstGeom prst="rect">
              <a:avLst/>
            </a:prstGeom>
          </p:spPr>
        </p:pic>
        <p:pic>
          <p:nvPicPr>
            <p:cNvPr id="13" name="Picture 12">
              <a:extLst>
                <a:ext uri="{FF2B5EF4-FFF2-40B4-BE49-F238E27FC236}">
                  <a16:creationId xmlns:a16="http://schemas.microsoft.com/office/drawing/2014/main" id="{9EC1D93F-3A53-1D48-974C-F10244D0E58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820788" y="2744384"/>
              <a:ext cx="513729" cy="513729"/>
            </a:xfrm>
            <a:prstGeom prst="rect">
              <a:avLst/>
            </a:prstGeom>
          </p:spPr>
        </p:pic>
        <p:pic>
          <p:nvPicPr>
            <p:cNvPr id="40" name="Picture 39">
              <a:extLst>
                <a:ext uri="{FF2B5EF4-FFF2-40B4-BE49-F238E27FC236}">
                  <a16:creationId xmlns:a16="http://schemas.microsoft.com/office/drawing/2014/main" id="{089A4153-9546-B94C-8D78-6668DBAABF5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777520" y="4010539"/>
              <a:ext cx="513729" cy="513729"/>
            </a:xfrm>
            <a:prstGeom prst="rect">
              <a:avLst/>
            </a:prstGeom>
          </p:spPr>
        </p:pic>
        <p:pic>
          <p:nvPicPr>
            <p:cNvPr id="45" name="Picture 44">
              <a:extLst>
                <a:ext uri="{FF2B5EF4-FFF2-40B4-BE49-F238E27FC236}">
                  <a16:creationId xmlns:a16="http://schemas.microsoft.com/office/drawing/2014/main" id="{9180A92F-C472-C045-B61A-8E06727B970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062728" y="5193571"/>
              <a:ext cx="513729" cy="513729"/>
            </a:xfrm>
            <a:prstGeom prst="rect">
              <a:avLst/>
            </a:prstGeom>
          </p:spPr>
        </p:pic>
        <p:pic>
          <p:nvPicPr>
            <p:cNvPr id="46" name="Picture 45">
              <a:extLst>
                <a:ext uri="{FF2B5EF4-FFF2-40B4-BE49-F238E27FC236}">
                  <a16:creationId xmlns:a16="http://schemas.microsoft.com/office/drawing/2014/main" id="{C9759AD7-5F36-FF46-B764-3BA90658A26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347805" y="3980349"/>
              <a:ext cx="513729" cy="513729"/>
            </a:xfrm>
            <a:prstGeom prst="rect">
              <a:avLst/>
            </a:prstGeom>
          </p:spPr>
        </p:pic>
        <p:pic>
          <p:nvPicPr>
            <p:cNvPr id="47" name="Picture 46">
              <a:extLst>
                <a:ext uri="{FF2B5EF4-FFF2-40B4-BE49-F238E27FC236}">
                  <a16:creationId xmlns:a16="http://schemas.microsoft.com/office/drawing/2014/main" id="{F1CEF313-1C60-7846-8872-F49C1771FFE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067138" y="2741303"/>
              <a:ext cx="513729" cy="513729"/>
            </a:xfrm>
            <a:prstGeom prst="rect">
              <a:avLst/>
            </a:prstGeom>
          </p:spPr>
        </p:pic>
        <p:pic>
          <p:nvPicPr>
            <p:cNvPr id="48" name="Graphic 47">
              <a:extLst>
                <a:ext uri="{FF2B5EF4-FFF2-40B4-BE49-F238E27FC236}">
                  <a16:creationId xmlns:a16="http://schemas.microsoft.com/office/drawing/2014/main" id="{E8CC5669-C7BF-440D-BE95-B21188E6F53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2687" y="3364814"/>
              <a:ext cx="1005840" cy="1005840"/>
            </a:xfrm>
            <a:prstGeom prst="rect">
              <a:avLst/>
            </a:prstGeom>
          </p:spPr>
        </p:pic>
        <p:sp>
          <p:nvSpPr>
            <p:cNvPr id="49" name="TextBox 48">
              <a:extLst>
                <a:ext uri="{FF2B5EF4-FFF2-40B4-BE49-F238E27FC236}">
                  <a16:creationId xmlns:a16="http://schemas.microsoft.com/office/drawing/2014/main" id="{11720EC7-BCC7-47C4-B10A-4516BB58BB70}"/>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Queue</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 name="Footer Placeholder 3">
            <a:extLst>
              <a:ext uri="{FF2B5EF4-FFF2-40B4-BE49-F238E27FC236}">
                <a16:creationId xmlns:a16="http://schemas.microsoft.com/office/drawing/2014/main" id="{5A10E8DE-2DF6-4161-80F3-6D039894CD3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2" name="Slide Number Placeholder 11">
            <a:extLst>
              <a:ext uri="{FF2B5EF4-FFF2-40B4-BE49-F238E27FC236}">
                <a16:creationId xmlns:a16="http://schemas.microsoft.com/office/drawing/2014/main" id="{1844769E-B332-4A94-BBC7-F7F4E330DBCB}"/>
              </a:ext>
            </a:extLst>
          </p:cNvPr>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274049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D9-F735-424E-93A5-12DAF6CD7B16}"/>
              </a:ext>
            </a:extLst>
          </p:cNvPr>
          <p:cNvSpPr>
            <a:spLocks noGrp="1"/>
          </p:cNvSpPr>
          <p:nvPr>
            <p:ph type="title"/>
          </p:nvPr>
        </p:nvSpPr>
        <p:spPr/>
        <p:txBody>
          <a:bodyPr/>
          <a:lstStyle/>
          <a:p>
            <a:r>
              <a:rPr lang="en-US" dirty="0"/>
              <a:t>Amazon SQS message lifecycle: Delete</a:t>
            </a:r>
          </a:p>
        </p:txBody>
      </p:sp>
      <p:grpSp>
        <p:nvGrpSpPr>
          <p:cNvPr id="11" name="Group 10" descr="third stage of sqs message lifecycle where the consumer deletes the message from the queue.">
            <a:extLst>
              <a:ext uri="{FF2B5EF4-FFF2-40B4-BE49-F238E27FC236}">
                <a16:creationId xmlns:a16="http://schemas.microsoft.com/office/drawing/2014/main" id="{8F5128BF-2E46-4A41-912C-B39E051F7103}"/>
              </a:ext>
            </a:extLst>
          </p:cNvPr>
          <p:cNvGrpSpPr/>
          <p:nvPr/>
        </p:nvGrpSpPr>
        <p:grpSpPr>
          <a:xfrm>
            <a:off x="312238" y="1812289"/>
            <a:ext cx="10903491" cy="4534143"/>
            <a:chOff x="312238" y="1812289"/>
            <a:chExt cx="10903491" cy="4534143"/>
          </a:xfrm>
        </p:grpSpPr>
        <p:pic>
          <p:nvPicPr>
            <p:cNvPr id="6" name="Picture 5">
              <a:extLst>
                <a:ext uri="{FF2B5EF4-FFF2-40B4-BE49-F238E27FC236}">
                  <a16:creationId xmlns:a16="http://schemas.microsoft.com/office/drawing/2014/main" id="{985112D7-0A5B-814D-928F-37212AA7883C}"/>
                </a:ext>
                <a:ext uri="{C183D7F6-B498-43B3-948B-1728B52AA6E4}">
                  <adec:decorative xmlns:adec="http://schemas.microsoft.com/office/drawing/2017/decorative" val="1"/>
                </a:ext>
              </a:extLst>
            </p:cNvPr>
            <p:cNvPicPr>
              <a:picLocks noChangeAspect="1"/>
            </p:cNvPicPr>
            <p:nvPr/>
          </p:nvPicPr>
          <p:blipFill>
            <a:blip r:embed="rId4">
              <a:duotone>
                <a:schemeClr val="accent1">
                  <a:shade val="45000"/>
                  <a:satMod val="135000"/>
                </a:schemeClr>
                <a:prstClr val="white"/>
              </a:duotone>
            </a:blip>
            <a:stretch>
              <a:fillRect/>
            </a:stretch>
          </p:blipFill>
          <p:spPr>
            <a:xfrm>
              <a:off x="641185" y="3285409"/>
              <a:ext cx="1221558" cy="1221558"/>
            </a:xfrm>
            <a:prstGeom prst="rect">
              <a:avLst/>
            </a:prstGeom>
          </p:spPr>
        </p:pic>
        <p:pic>
          <p:nvPicPr>
            <p:cNvPr id="7" name="Picture 6">
              <a:extLst>
                <a:ext uri="{FF2B5EF4-FFF2-40B4-BE49-F238E27FC236}">
                  <a16:creationId xmlns:a16="http://schemas.microsoft.com/office/drawing/2014/main" id="{87200133-B3A5-A647-9E04-FE98AD15088B}"/>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blip>
            <a:stretch>
              <a:fillRect/>
            </a:stretch>
          </p:blipFill>
          <p:spPr>
            <a:xfrm>
              <a:off x="9500465" y="3285409"/>
              <a:ext cx="1221558" cy="1221558"/>
            </a:xfrm>
            <a:prstGeom prst="rect">
              <a:avLst/>
            </a:prstGeom>
          </p:spPr>
        </p:pic>
        <p:sp>
          <p:nvSpPr>
            <p:cNvPr id="8" name="TextBox 7">
              <a:extLst>
                <a:ext uri="{FF2B5EF4-FFF2-40B4-BE49-F238E27FC236}">
                  <a16:creationId xmlns:a16="http://schemas.microsoft.com/office/drawing/2014/main" id="{D31B07F8-7D79-F940-93A0-0A9F53243C1C}"/>
                </a:ext>
              </a:extLst>
            </p:cNvPr>
            <p:cNvSpPr txBox="1"/>
            <p:nvPr/>
          </p:nvSpPr>
          <p:spPr>
            <a:xfrm>
              <a:off x="564014" y="2723467"/>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Producer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5CD6CC64-2C66-A74A-8238-A67C13CCDAF3}"/>
                </a:ext>
              </a:extLst>
            </p:cNvPr>
            <p:cNvSpPr txBox="1"/>
            <p:nvPr/>
          </p:nvSpPr>
          <p:spPr>
            <a:xfrm>
              <a:off x="9423294" y="2723466"/>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Consumer</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a:extLst>
                <a:ext uri="{FF2B5EF4-FFF2-40B4-BE49-F238E27FC236}">
                  <a16:creationId xmlns:a16="http://schemas.microsoft.com/office/drawing/2014/main" id="{E6221E81-2B81-7F43-B083-B5E9D6F45E98}"/>
                </a:ext>
              </a:extLst>
            </p:cNvPr>
            <p:cNvSpPr/>
            <p:nvPr/>
          </p:nvSpPr>
          <p:spPr>
            <a:xfrm>
              <a:off x="4156071" y="1812289"/>
              <a:ext cx="3869826" cy="3995225"/>
            </a:xfrm>
            <a:prstGeom prst="roundRect">
              <a:avLst>
                <a:gd name="adj" fmla="val 2702"/>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Can 14">
              <a:extLst>
                <a:ext uri="{FF2B5EF4-FFF2-40B4-BE49-F238E27FC236}">
                  <a16:creationId xmlns:a16="http://schemas.microsoft.com/office/drawing/2014/main" id="{3D0AC1C2-018A-2443-8BE3-334BBE0809E1}"/>
                </a:ext>
              </a:extLst>
            </p:cNvPr>
            <p:cNvSpPr/>
            <p:nvPr/>
          </p:nvSpPr>
          <p:spPr>
            <a:xfrm>
              <a:off x="4437360"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7" name="Can 16">
              <a:extLst>
                <a:ext uri="{FF2B5EF4-FFF2-40B4-BE49-F238E27FC236}">
                  <a16:creationId xmlns:a16="http://schemas.microsoft.com/office/drawing/2014/main" id="{77DF056E-F4FF-1142-90AB-B23442AE49E0}"/>
                </a:ext>
              </a:extLst>
            </p:cNvPr>
            <p:cNvSpPr/>
            <p:nvPr/>
          </p:nvSpPr>
          <p:spPr>
            <a:xfrm>
              <a:off x="4437360"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Can 18">
              <a:extLst>
                <a:ext uri="{FF2B5EF4-FFF2-40B4-BE49-F238E27FC236}">
                  <a16:creationId xmlns:a16="http://schemas.microsoft.com/office/drawing/2014/main" id="{2D4038DE-2B31-0347-9C26-A0A80A4A2857}"/>
                </a:ext>
              </a:extLst>
            </p:cNvPr>
            <p:cNvSpPr/>
            <p:nvPr/>
          </p:nvSpPr>
          <p:spPr>
            <a:xfrm>
              <a:off x="4437360"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7" name="Can 26">
              <a:extLst>
                <a:ext uri="{FF2B5EF4-FFF2-40B4-BE49-F238E27FC236}">
                  <a16:creationId xmlns:a16="http://schemas.microsoft.com/office/drawing/2014/main" id="{6953AA97-0B9D-904F-8E84-95DC960B09DD}"/>
                </a:ext>
              </a:extLst>
            </p:cNvPr>
            <p:cNvSpPr/>
            <p:nvPr/>
          </p:nvSpPr>
          <p:spPr>
            <a:xfrm>
              <a:off x="5722568"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Can 28">
              <a:extLst>
                <a:ext uri="{FF2B5EF4-FFF2-40B4-BE49-F238E27FC236}">
                  <a16:creationId xmlns:a16="http://schemas.microsoft.com/office/drawing/2014/main" id="{7C3F390A-D499-9B4A-9DBC-DE9BD35D3550}"/>
                </a:ext>
              </a:extLst>
            </p:cNvPr>
            <p:cNvSpPr/>
            <p:nvPr/>
          </p:nvSpPr>
          <p:spPr>
            <a:xfrm>
              <a:off x="5722568"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1" name="Can 30">
              <a:extLst>
                <a:ext uri="{FF2B5EF4-FFF2-40B4-BE49-F238E27FC236}">
                  <a16:creationId xmlns:a16="http://schemas.microsoft.com/office/drawing/2014/main" id="{E49560BD-E184-2545-8F69-07E5C400490A}"/>
                </a:ext>
              </a:extLst>
            </p:cNvPr>
            <p:cNvSpPr/>
            <p:nvPr/>
          </p:nvSpPr>
          <p:spPr>
            <a:xfrm>
              <a:off x="5722568"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Can 32">
              <a:extLst>
                <a:ext uri="{FF2B5EF4-FFF2-40B4-BE49-F238E27FC236}">
                  <a16:creationId xmlns:a16="http://schemas.microsoft.com/office/drawing/2014/main" id="{E602C7F1-F78C-FA4A-BB5A-063AF216A722}"/>
                </a:ext>
              </a:extLst>
            </p:cNvPr>
            <p:cNvSpPr/>
            <p:nvPr/>
          </p:nvSpPr>
          <p:spPr>
            <a:xfrm>
              <a:off x="7007777" y="2385287"/>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5" name="Can 34">
              <a:extLst>
                <a:ext uri="{FF2B5EF4-FFF2-40B4-BE49-F238E27FC236}">
                  <a16:creationId xmlns:a16="http://schemas.microsoft.com/office/drawing/2014/main" id="{BC2FC351-28F3-C34F-BAB3-9CD591997D38}"/>
                </a:ext>
              </a:extLst>
            </p:cNvPr>
            <p:cNvSpPr/>
            <p:nvPr/>
          </p:nvSpPr>
          <p:spPr>
            <a:xfrm>
              <a:off x="7007777" y="3614808"/>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Can 36">
              <a:extLst>
                <a:ext uri="{FF2B5EF4-FFF2-40B4-BE49-F238E27FC236}">
                  <a16:creationId xmlns:a16="http://schemas.microsoft.com/office/drawing/2014/main" id="{47295F7A-D7F9-F44C-A4FC-DCC4951C7551}"/>
                </a:ext>
              </a:extLst>
            </p:cNvPr>
            <p:cNvSpPr/>
            <p:nvPr/>
          </p:nvSpPr>
          <p:spPr>
            <a:xfrm>
              <a:off x="7007777" y="4844329"/>
              <a:ext cx="842940" cy="795354"/>
            </a:xfrm>
            <a:prstGeom prst="can">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TextBox 37">
              <a:extLst>
                <a:ext uri="{FF2B5EF4-FFF2-40B4-BE49-F238E27FC236}">
                  <a16:creationId xmlns:a16="http://schemas.microsoft.com/office/drawing/2014/main" id="{85AF4CA8-3275-DC44-A643-268C4CEFAF20}"/>
                </a:ext>
              </a:extLst>
            </p:cNvPr>
            <p:cNvSpPr txBox="1"/>
            <p:nvPr/>
          </p:nvSpPr>
          <p:spPr>
            <a:xfrm>
              <a:off x="5049478" y="1844994"/>
              <a:ext cx="2083015" cy="31191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SQS servers</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36" name="Chart 35">
              <a:extLst>
                <a:ext uri="{FF2B5EF4-FFF2-40B4-BE49-F238E27FC236}">
                  <a16:creationId xmlns:a16="http://schemas.microsoft.com/office/drawing/2014/main" id="{4AEF6F2B-521F-7A49-B685-3EC0B3FA49C9}"/>
                </a:ext>
              </a:extLst>
            </p:cNvPr>
            <p:cNvGraphicFramePr/>
            <p:nvPr>
              <p:extLst>
                <p:ext uri="{D42A27DB-BD31-4B8C-83A1-F6EECF244321}">
                  <p14:modId xmlns:p14="http://schemas.microsoft.com/office/powerpoint/2010/main" val="1044888239"/>
                </p:ext>
              </p:extLst>
            </p:nvPr>
          </p:nvGraphicFramePr>
          <p:xfrm>
            <a:off x="8413950" y="5242005"/>
            <a:ext cx="1828107" cy="1104426"/>
          </p:xfrm>
          <a:graphic>
            <a:graphicData uri="http://schemas.openxmlformats.org/drawingml/2006/chart">
              <c:chart xmlns:c="http://schemas.openxmlformats.org/drawingml/2006/chart" xmlns:r="http://schemas.openxmlformats.org/officeDocument/2006/relationships" r:id="rId5"/>
            </a:graphicData>
          </a:graphic>
        </p:graphicFrame>
        <p:sp>
          <p:nvSpPr>
            <p:cNvPr id="40" name="TextBox 39">
              <a:extLst>
                <a:ext uri="{FF2B5EF4-FFF2-40B4-BE49-F238E27FC236}">
                  <a16:creationId xmlns:a16="http://schemas.microsoft.com/office/drawing/2014/main" id="{98F67CD9-66DD-0047-9567-ADD67CA9C32D}"/>
                </a:ext>
              </a:extLst>
            </p:cNvPr>
            <p:cNvSpPr txBox="1"/>
            <p:nvPr/>
          </p:nvSpPr>
          <p:spPr>
            <a:xfrm>
              <a:off x="9839829" y="5658998"/>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Visibility</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timeout</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5CA8770A-B7B1-604A-99C6-F789D33937A9}"/>
                </a:ext>
              </a:extLst>
            </p:cNvPr>
            <p:cNvSpPr txBox="1"/>
            <p:nvPr/>
          </p:nvSpPr>
          <p:spPr>
            <a:xfrm>
              <a:off x="9123395" y="5121175"/>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a:extLst>
                <a:ext uri="{FF2B5EF4-FFF2-40B4-BE49-F238E27FC236}">
                  <a16:creationId xmlns:a16="http://schemas.microsoft.com/office/drawing/2014/main" id="{FA5E9269-2D6C-2C4A-84BB-2F302F43BAFC}"/>
                </a:ext>
              </a:extLst>
            </p:cNvPr>
            <p:cNvSpPr txBox="1"/>
            <p:nvPr/>
          </p:nvSpPr>
          <p:spPr>
            <a:xfrm>
              <a:off x="9631276" y="5496672"/>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15</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7C6284C8-2ED2-2648-93BC-CBA9CA7FF178}"/>
                </a:ext>
              </a:extLst>
            </p:cNvPr>
            <p:cNvSpPr txBox="1"/>
            <p:nvPr/>
          </p:nvSpPr>
          <p:spPr>
            <a:xfrm>
              <a:off x="8806308" y="6104772"/>
              <a:ext cx="377070" cy="241660"/>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40</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Graphic 29">
              <a:extLst>
                <a:ext uri="{FF2B5EF4-FFF2-40B4-BE49-F238E27FC236}">
                  <a16:creationId xmlns:a16="http://schemas.microsoft.com/office/drawing/2014/main" id="{A88B7F6C-4978-4411-92A8-79B574BE6BE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2687" y="3364814"/>
              <a:ext cx="1005840" cy="1005840"/>
            </a:xfrm>
            <a:prstGeom prst="rect">
              <a:avLst/>
            </a:prstGeom>
          </p:spPr>
        </p:pic>
        <p:sp>
          <p:nvSpPr>
            <p:cNvPr id="34" name="TextBox 33">
              <a:extLst>
                <a:ext uri="{FF2B5EF4-FFF2-40B4-BE49-F238E27FC236}">
                  <a16:creationId xmlns:a16="http://schemas.microsoft.com/office/drawing/2014/main" id="{E200687D-FB4A-46FB-B165-D1A1CAAEF7B6}"/>
                </a:ext>
              </a:extLst>
            </p:cNvPr>
            <p:cNvSpPr txBox="1"/>
            <p:nvPr/>
          </p:nvSpPr>
          <p:spPr>
            <a:xfrm>
              <a:off x="2896383" y="4139968"/>
              <a:ext cx="1375900" cy="400329"/>
            </a:xfrm>
            <a:prstGeom prst="rect">
              <a:avLst/>
            </a:prstGeom>
            <a:noFill/>
          </p:spPr>
          <p:txBody>
            <a:bodyPr wrap="square" lIns="0" tIns="0" rIns="0" bIns="0" rtlCol="0" anchor="ctr">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Queue</a:t>
              </a:r>
              <a:endParaRPr lang="en-US" sz="35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Oval 38">
              <a:extLst>
                <a:ext uri="{FF2B5EF4-FFF2-40B4-BE49-F238E27FC236}">
                  <a16:creationId xmlns:a16="http://schemas.microsoft.com/office/drawing/2014/main" id="{3B5F0FC4-FE87-426B-B0AD-B4AB6795C093}"/>
                </a:ext>
              </a:extLst>
            </p:cNvPr>
            <p:cNvSpPr>
              <a:spLocks noChangeAspect="1"/>
            </p:cNvSpPr>
            <p:nvPr/>
          </p:nvSpPr>
          <p:spPr>
            <a:xfrm>
              <a:off x="312238" y="5624962"/>
              <a:ext cx="385301" cy="385301"/>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44" name="TextBox 43">
              <a:extLst>
                <a:ext uri="{FF2B5EF4-FFF2-40B4-BE49-F238E27FC236}">
                  <a16:creationId xmlns:a16="http://schemas.microsoft.com/office/drawing/2014/main" id="{57CC180D-A34F-41A0-8490-44CD856FDD3A}"/>
                </a:ext>
              </a:extLst>
            </p:cNvPr>
            <p:cNvSpPr txBox="1"/>
            <p:nvPr/>
          </p:nvSpPr>
          <p:spPr>
            <a:xfrm>
              <a:off x="754505" y="5438277"/>
              <a:ext cx="3240586" cy="584775"/>
            </a:xfrm>
            <a:prstGeom prst="rect">
              <a:avLst/>
            </a:prstGeom>
            <a:noFill/>
          </p:spPr>
          <p:txBody>
            <a:bodyPr wrap="square" rtlCol="0">
              <a:spAutoFit/>
            </a:bodyPr>
            <a:lstStyle/>
            <a:p>
              <a:r>
                <a:rPr lang="en-US" sz="1600" dirty="0"/>
                <a:t>Message gets deleted by the consumer after it is processed.</a:t>
              </a:r>
            </a:p>
          </p:txBody>
        </p:sp>
      </p:grpSp>
      <p:sp>
        <p:nvSpPr>
          <p:cNvPr id="3" name="Footer Placeholder 2">
            <a:extLst>
              <a:ext uri="{FF2B5EF4-FFF2-40B4-BE49-F238E27FC236}">
                <a16:creationId xmlns:a16="http://schemas.microsoft.com/office/drawing/2014/main" id="{143C6899-D4CE-4816-BD26-FB9A4E2AB3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823A3F6-4FA9-4FBF-8B35-299B71C0895B}"/>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51820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a:lstStyle/>
          <a:p>
            <a:r>
              <a:rPr lang="en-US" sz="3600" dirty="0"/>
              <a:t>Decoupling example: Using Amazon SQS</a:t>
            </a:r>
          </a:p>
        </p:txBody>
      </p:sp>
      <p:grpSp>
        <p:nvGrpSpPr>
          <p:cNvPr id="5" name="Group 4" descr="architecture of an ordering processing application where amazon sns and amazon sqs are used to decouple the processing logic from the application.">
            <a:extLst>
              <a:ext uri="{FF2B5EF4-FFF2-40B4-BE49-F238E27FC236}">
                <a16:creationId xmlns:a16="http://schemas.microsoft.com/office/drawing/2014/main" id="{74019C0C-823A-4FBE-9200-AADCB099DCCE}"/>
              </a:ext>
            </a:extLst>
          </p:cNvPr>
          <p:cNvGrpSpPr/>
          <p:nvPr/>
        </p:nvGrpSpPr>
        <p:grpSpPr>
          <a:xfrm>
            <a:off x="736024" y="1253796"/>
            <a:ext cx="10950263" cy="4769136"/>
            <a:chOff x="736024" y="1253796"/>
            <a:chExt cx="10950263" cy="4769136"/>
          </a:xfrm>
        </p:grpSpPr>
        <p:sp>
          <p:nvSpPr>
            <p:cNvPr id="59" name="TextBox 58">
              <a:extLst>
                <a:ext uri="{FF2B5EF4-FFF2-40B4-BE49-F238E27FC236}">
                  <a16:creationId xmlns:a16="http://schemas.microsoft.com/office/drawing/2014/main" id="{709FD5B0-FF5D-47D1-AC4A-DEA366157513}"/>
                </a:ext>
              </a:extLst>
            </p:cNvPr>
            <p:cNvSpPr txBox="1"/>
            <p:nvPr/>
          </p:nvSpPr>
          <p:spPr>
            <a:xfrm>
              <a:off x="2259039" y="1686138"/>
              <a:ext cx="175629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tier</a:t>
              </a:r>
            </a:p>
          </p:txBody>
        </p:sp>
        <p:sp>
          <p:nvSpPr>
            <p:cNvPr id="60" name="TextBox 59">
              <a:extLst>
                <a:ext uri="{FF2B5EF4-FFF2-40B4-BE49-F238E27FC236}">
                  <a16:creationId xmlns:a16="http://schemas.microsoft.com/office/drawing/2014/main" id="{BAAD4688-7C82-4687-8F4E-3C94E1F7B1F3}"/>
                </a:ext>
              </a:extLst>
            </p:cNvPr>
            <p:cNvSpPr txBox="1"/>
            <p:nvPr/>
          </p:nvSpPr>
          <p:spPr>
            <a:xfrm>
              <a:off x="8151553" y="2334730"/>
              <a:ext cx="175629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tier</a:t>
              </a:r>
            </a:p>
          </p:txBody>
        </p:sp>
        <p:sp>
          <p:nvSpPr>
            <p:cNvPr id="66" name="TextBox 65">
              <a:extLst>
                <a:ext uri="{FF2B5EF4-FFF2-40B4-BE49-F238E27FC236}">
                  <a16:creationId xmlns:a16="http://schemas.microsoft.com/office/drawing/2014/main" id="{737B2461-85B8-4BDB-8C65-93ED8D668CA5}"/>
                </a:ext>
              </a:extLst>
            </p:cNvPr>
            <p:cNvSpPr txBox="1"/>
            <p:nvPr/>
          </p:nvSpPr>
          <p:spPr>
            <a:xfrm>
              <a:off x="9929994" y="2334730"/>
              <a:ext cx="175629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tier</a:t>
              </a:r>
            </a:p>
          </p:txBody>
        </p:sp>
        <p:pic>
          <p:nvPicPr>
            <p:cNvPr id="68" name="Graphic 67">
              <a:extLst>
                <a:ext uri="{FF2B5EF4-FFF2-40B4-BE49-F238E27FC236}">
                  <a16:creationId xmlns:a16="http://schemas.microsoft.com/office/drawing/2014/main" id="{F1DD61C4-9716-41E6-91EE-A6BAFF25133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2913" y="2216818"/>
              <a:ext cx="548640" cy="548640"/>
            </a:xfrm>
            <a:prstGeom prst="rect">
              <a:avLst/>
            </a:prstGeom>
          </p:spPr>
        </p:pic>
        <p:pic>
          <p:nvPicPr>
            <p:cNvPr id="69" name="Graphic 68">
              <a:extLst>
                <a:ext uri="{FF2B5EF4-FFF2-40B4-BE49-F238E27FC236}">
                  <a16:creationId xmlns:a16="http://schemas.microsoft.com/office/drawing/2014/main" id="{2E7CAC91-AA8A-44FE-A5FC-A507A77F7CB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2913" y="2868462"/>
              <a:ext cx="548640" cy="548640"/>
            </a:xfrm>
            <a:prstGeom prst="rect">
              <a:avLst/>
            </a:prstGeom>
          </p:spPr>
        </p:pic>
        <p:pic>
          <p:nvPicPr>
            <p:cNvPr id="70" name="Graphic 69">
              <a:extLst>
                <a:ext uri="{FF2B5EF4-FFF2-40B4-BE49-F238E27FC236}">
                  <a16:creationId xmlns:a16="http://schemas.microsoft.com/office/drawing/2014/main" id="{65FB6B9D-B6F4-4B47-A32C-404D2767511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2916" y="3977314"/>
              <a:ext cx="548640" cy="548640"/>
            </a:xfrm>
            <a:prstGeom prst="rect">
              <a:avLst/>
            </a:prstGeom>
          </p:spPr>
        </p:pic>
        <p:pic>
          <p:nvPicPr>
            <p:cNvPr id="73" name="Graphic 72">
              <a:extLst>
                <a:ext uri="{FF2B5EF4-FFF2-40B4-BE49-F238E27FC236}">
                  <a16:creationId xmlns:a16="http://schemas.microsoft.com/office/drawing/2014/main" id="{7C8D505D-D501-4F74-AE65-34F847C13BE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2911" y="4628957"/>
              <a:ext cx="548640" cy="548640"/>
            </a:xfrm>
            <a:prstGeom prst="rect">
              <a:avLst/>
            </a:prstGeom>
          </p:spPr>
        </p:pic>
        <p:grpSp>
          <p:nvGrpSpPr>
            <p:cNvPr id="113" name="Group 112">
              <a:extLst>
                <a:ext uri="{FF2B5EF4-FFF2-40B4-BE49-F238E27FC236}">
                  <a16:creationId xmlns:a16="http://schemas.microsoft.com/office/drawing/2014/main" id="{99B9A179-5AB5-473C-B544-AA1FC501EB48}"/>
                </a:ext>
              </a:extLst>
            </p:cNvPr>
            <p:cNvGrpSpPr/>
            <p:nvPr/>
          </p:nvGrpSpPr>
          <p:grpSpPr>
            <a:xfrm>
              <a:off x="736024" y="3144936"/>
              <a:ext cx="1247457" cy="1307630"/>
              <a:chOff x="3967717" y="3537284"/>
              <a:chExt cx="1247457" cy="1307630"/>
            </a:xfrm>
          </p:grpSpPr>
          <p:sp>
            <p:nvSpPr>
              <p:cNvPr id="127" name="TextBox 126">
                <a:extLst>
                  <a:ext uri="{FF2B5EF4-FFF2-40B4-BE49-F238E27FC236}">
                    <a16:creationId xmlns:a16="http://schemas.microsoft.com/office/drawing/2014/main" id="{DAD99BE4-6EDD-449D-92E6-84F9F902683C}"/>
                  </a:ext>
                </a:extLst>
              </p:cNvPr>
              <p:cNvSpPr txBox="1"/>
              <p:nvPr/>
            </p:nvSpPr>
            <p:spPr>
              <a:xfrm>
                <a:off x="3967717" y="4260139"/>
                <a:ext cx="124745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126" name="Graphic 125">
                <a:extLst>
                  <a:ext uri="{FF2B5EF4-FFF2-40B4-BE49-F238E27FC236}">
                    <a16:creationId xmlns:a16="http://schemas.microsoft.com/office/drawing/2014/main" id="{733D28F9-79D5-4B39-AF5F-103F96C0B53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5845" y="3537284"/>
                <a:ext cx="711200" cy="711200"/>
              </a:xfrm>
              <a:prstGeom prst="rect">
                <a:avLst/>
              </a:prstGeom>
            </p:spPr>
          </p:pic>
        </p:grpSp>
        <p:cxnSp>
          <p:nvCxnSpPr>
            <p:cNvPr id="102" name="Straight Arrow Connector 101">
              <a:extLst>
                <a:ext uri="{FF2B5EF4-FFF2-40B4-BE49-F238E27FC236}">
                  <a16:creationId xmlns:a16="http://schemas.microsoft.com/office/drawing/2014/main" id="{1BCF4595-EA74-4172-A096-2F549A087F5E}"/>
                </a:ext>
              </a:extLst>
            </p:cNvPr>
            <p:cNvCxnSpPr>
              <a:cxnSpLocks/>
              <a:stCxn id="72" idx="2"/>
              <a:endCxn id="54" idx="0"/>
            </p:cNvCxnSpPr>
            <p:nvPr/>
          </p:nvCxnSpPr>
          <p:spPr>
            <a:xfrm>
              <a:off x="10814195" y="3515706"/>
              <a:ext cx="0" cy="1201928"/>
            </a:xfrm>
            <a:prstGeom prst="straightConnector1">
              <a:avLst/>
            </a:prstGeom>
            <a:ln w="1905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ABEBC6F2-6C05-4306-89C6-3F1D116660E0}"/>
                </a:ext>
              </a:extLst>
            </p:cNvPr>
            <p:cNvGrpSpPr/>
            <p:nvPr/>
          </p:nvGrpSpPr>
          <p:grpSpPr>
            <a:xfrm>
              <a:off x="10194474" y="2804506"/>
              <a:ext cx="1239442" cy="1294755"/>
              <a:chOff x="10596081" y="2271814"/>
              <a:chExt cx="1239442" cy="1294755"/>
            </a:xfrm>
          </p:grpSpPr>
          <p:pic>
            <p:nvPicPr>
              <p:cNvPr id="72" name="Graphic 71">
                <a:extLst>
                  <a:ext uri="{FF2B5EF4-FFF2-40B4-BE49-F238E27FC236}">
                    <a16:creationId xmlns:a16="http://schemas.microsoft.com/office/drawing/2014/main" id="{4A82881F-2EE9-43CC-BEC7-D8686D19E37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202" y="2271814"/>
                <a:ext cx="711200" cy="711200"/>
              </a:xfrm>
              <a:prstGeom prst="rect">
                <a:avLst/>
              </a:prstGeom>
            </p:spPr>
          </p:pic>
          <p:sp>
            <p:nvSpPr>
              <p:cNvPr id="101" name="TextBox 100">
                <a:extLst>
                  <a:ext uri="{FF2B5EF4-FFF2-40B4-BE49-F238E27FC236}">
                    <a16:creationId xmlns:a16="http://schemas.microsoft.com/office/drawing/2014/main" id="{A66097CD-7CA2-4702-855A-F4DFB7DB597E}"/>
                  </a:ext>
                </a:extLst>
              </p:cNvPr>
              <p:cNvSpPr txBox="1"/>
              <p:nvPr/>
            </p:nvSpPr>
            <p:spPr>
              <a:xfrm>
                <a:off x="10596081" y="2981794"/>
                <a:ext cx="1239442"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primary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grpSp>
          <p:nvGrpSpPr>
            <p:cNvPr id="117" name="Group 116">
              <a:extLst>
                <a:ext uri="{FF2B5EF4-FFF2-40B4-BE49-F238E27FC236}">
                  <a16:creationId xmlns:a16="http://schemas.microsoft.com/office/drawing/2014/main" id="{8F9FCDA0-9A89-4CD0-BF6D-95D86B0293CB}"/>
                </a:ext>
              </a:extLst>
            </p:cNvPr>
            <p:cNvGrpSpPr/>
            <p:nvPr/>
          </p:nvGrpSpPr>
          <p:grpSpPr>
            <a:xfrm>
              <a:off x="10180047" y="4717634"/>
              <a:ext cx="1268297" cy="1305298"/>
              <a:chOff x="10581654" y="4620879"/>
              <a:chExt cx="1268297" cy="1305298"/>
            </a:xfrm>
          </p:grpSpPr>
          <p:pic>
            <p:nvPicPr>
              <p:cNvPr id="54" name="Graphic 53">
                <a:extLst>
                  <a:ext uri="{FF2B5EF4-FFF2-40B4-BE49-F238E27FC236}">
                    <a16:creationId xmlns:a16="http://schemas.microsoft.com/office/drawing/2014/main" id="{1BE3A8E8-3382-449C-83A8-BE5EFB990F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202" y="4620879"/>
                <a:ext cx="711200" cy="711200"/>
              </a:xfrm>
              <a:prstGeom prst="rect">
                <a:avLst/>
              </a:prstGeom>
            </p:spPr>
          </p:pic>
          <p:sp>
            <p:nvSpPr>
              <p:cNvPr id="106" name="TextBox 105">
                <a:extLst>
                  <a:ext uri="{FF2B5EF4-FFF2-40B4-BE49-F238E27FC236}">
                    <a16:creationId xmlns:a16="http://schemas.microsoft.com/office/drawing/2014/main" id="{D396A67E-1D2A-4235-8CDD-88756335B966}"/>
                  </a:ext>
                </a:extLst>
              </p:cNvPr>
              <p:cNvSpPr txBox="1"/>
              <p:nvPr/>
            </p:nvSpPr>
            <p:spPr>
              <a:xfrm>
                <a:off x="10581654" y="5341402"/>
                <a:ext cx="126829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standby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cxnSp>
          <p:nvCxnSpPr>
            <p:cNvPr id="64" name="Straight Arrow Connector 63">
              <a:extLst>
                <a:ext uri="{FF2B5EF4-FFF2-40B4-BE49-F238E27FC236}">
                  <a16:creationId xmlns:a16="http://schemas.microsoft.com/office/drawing/2014/main" id="{4C3B2128-0CF7-4D5D-9F14-5E52618B6F23}"/>
                </a:ext>
              </a:extLst>
            </p:cNvPr>
            <p:cNvCxnSpPr>
              <a:cxnSpLocks/>
              <a:stCxn id="89" idx="3"/>
              <a:endCxn id="72" idx="1"/>
            </p:cNvCxnSpPr>
            <p:nvPr/>
          </p:nvCxnSpPr>
          <p:spPr>
            <a:xfrm>
              <a:off x="9280614" y="3142782"/>
              <a:ext cx="1177981" cy="17324"/>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01C4A520-8A72-4E23-8B40-5B90B0F8E6E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00763" y="1253796"/>
              <a:ext cx="640080" cy="640080"/>
            </a:xfrm>
            <a:prstGeom prst="rect">
              <a:avLst/>
            </a:prstGeom>
          </p:spPr>
        </p:pic>
        <p:pic>
          <p:nvPicPr>
            <p:cNvPr id="87" name="Graphic 86">
              <a:extLst>
                <a:ext uri="{FF2B5EF4-FFF2-40B4-BE49-F238E27FC236}">
                  <a16:creationId xmlns:a16="http://schemas.microsoft.com/office/drawing/2014/main" id="{3B75C3FF-D8B4-4218-8111-9F9D55F286B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8164" y="3380005"/>
              <a:ext cx="640080" cy="640080"/>
            </a:xfrm>
            <a:prstGeom prst="rect">
              <a:avLst/>
            </a:prstGeom>
          </p:spPr>
        </p:pic>
        <p:pic>
          <p:nvPicPr>
            <p:cNvPr id="99" name="Graphic 98">
              <a:extLst>
                <a:ext uri="{FF2B5EF4-FFF2-40B4-BE49-F238E27FC236}">
                  <a16:creationId xmlns:a16="http://schemas.microsoft.com/office/drawing/2014/main" id="{8C56E4F7-1416-4DE9-B0F1-7BAF7216091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0026" y="2907832"/>
              <a:ext cx="469900" cy="469900"/>
            </a:xfrm>
            <a:prstGeom prst="rect">
              <a:avLst/>
            </a:prstGeom>
          </p:spPr>
        </p:pic>
        <p:pic>
          <p:nvPicPr>
            <p:cNvPr id="100" name="Graphic 99">
              <a:extLst>
                <a:ext uri="{FF2B5EF4-FFF2-40B4-BE49-F238E27FC236}">
                  <a16:creationId xmlns:a16="http://schemas.microsoft.com/office/drawing/2014/main" id="{44D8107D-9A86-4BCF-BD18-8ACB2213328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0026" y="4016684"/>
              <a:ext cx="469900" cy="469900"/>
            </a:xfrm>
            <a:prstGeom prst="rect">
              <a:avLst/>
            </a:prstGeom>
          </p:spPr>
        </p:pic>
        <p:pic>
          <p:nvPicPr>
            <p:cNvPr id="104" name="Graphic 103">
              <a:extLst>
                <a:ext uri="{FF2B5EF4-FFF2-40B4-BE49-F238E27FC236}">
                  <a16:creationId xmlns:a16="http://schemas.microsoft.com/office/drawing/2014/main" id="{B1B30DCE-E47E-42F0-9170-780AFEF3F3A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3302" y="2905961"/>
              <a:ext cx="469900" cy="469900"/>
            </a:xfrm>
            <a:prstGeom prst="rect">
              <a:avLst/>
            </a:prstGeom>
          </p:spPr>
        </p:pic>
        <p:pic>
          <p:nvPicPr>
            <p:cNvPr id="105" name="Graphic 104">
              <a:extLst>
                <a:ext uri="{FF2B5EF4-FFF2-40B4-BE49-F238E27FC236}">
                  <a16:creationId xmlns:a16="http://schemas.microsoft.com/office/drawing/2014/main" id="{B9FE5CE3-0415-4233-8CC3-802A78E2390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47879" y="4016684"/>
              <a:ext cx="469900" cy="469900"/>
            </a:xfrm>
            <a:prstGeom prst="rect">
              <a:avLst/>
            </a:prstGeom>
          </p:spPr>
        </p:pic>
        <p:grpSp>
          <p:nvGrpSpPr>
            <p:cNvPr id="11" name="Group 10">
              <a:extLst>
                <a:ext uri="{FF2B5EF4-FFF2-40B4-BE49-F238E27FC236}">
                  <a16:creationId xmlns:a16="http://schemas.microsoft.com/office/drawing/2014/main" id="{054DAB4C-7EAE-474B-8AC2-23CF040FB1B2}"/>
                </a:ext>
              </a:extLst>
            </p:cNvPr>
            <p:cNvGrpSpPr/>
            <p:nvPr/>
          </p:nvGrpSpPr>
          <p:grpSpPr>
            <a:xfrm>
              <a:off x="8731974" y="2868462"/>
              <a:ext cx="548640" cy="548640"/>
              <a:chOff x="8880836" y="3149970"/>
              <a:chExt cx="548640" cy="548640"/>
            </a:xfrm>
          </p:grpSpPr>
          <p:pic>
            <p:nvPicPr>
              <p:cNvPr id="89" name="Graphic 88">
                <a:extLst>
                  <a:ext uri="{FF2B5EF4-FFF2-40B4-BE49-F238E27FC236}">
                    <a16:creationId xmlns:a16="http://schemas.microsoft.com/office/drawing/2014/main" id="{085CA26C-8719-47FA-8A46-8E5D751B5F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0836" y="3149970"/>
                <a:ext cx="548640" cy="548640"/>
              </a:xfrm>
              <a:prstGeom prst="rect">
                <a:avLst/>
              </a:prstGeom>
            </p:spPr>
          </p:pic>
          <p:pic>
            <p:nvPicPr>
              <p:cNvPr id="120" name="Picture 119">
                <a:extLst>
                  <a:ext uri="{FF2B5EF4-FFF2-40B4-BE49-F238E27FC236}">
                    <a16:creationId xmlns:a16="http://schemas.microsoft.com/office/drawing/2014/main" id="{971CDBF9-52FB-4820-BB98-5168A0DA893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21953" y="3270905"/>
                <a:ext cx="266406" cy="306770"/>
              </a:xfrm>
              <a:prstGeom prst="rect">
                <a:avLst/>
              </a:prstGeom>
            </p:spPr>
          </p:pic>
        </p:grpSp>
        <p:grpSp>
          <p:nvGrpSpPr>
            <p:cNvPr id="12" name="Group 11">
              <a:extLst>
                <a:ext uri="{FF2B5EF4-FFF2-40B4-BE49-F238E27FC236}">
                  <a16:creationId xmlns:a16="http://schemas.microsoft.com/office/drawing/2014/main" id="{18FF5E3E-6466-4311-A521-35480E1F0B91}"/>
                </a:ext>
              </a:extLst>
            </p:cNvPr>
            <p:cNvGrpSpPr/>
            <p:nvPr/>
          </p:nvGrpSpPr>
          <p:grpSpPr>
            <a:xfrm>
              <a:off x="8731977" y="3977314"/>
              <a:ext cx="548640" cy="548640"/>
              <a:chOff x="8880839" y="4258822"/>
              <a:chExt cx="548640" cy="548640"/>
            </a:xfrm>
          </p:grpSpPr>
          <p:pic>
            <p:nvPicPr>
              <p:cNvPr id="91" name="Graphic 90">
                <a:extLst>
                  <a:ext uri="{FF2B5EF4-FFF2-40B4-BE49-F238E27FC236}">
                    <a16:creationId xmlns:a16="http://schemas.microsoft.com/office/drawing/2014/main" id="{49456067-D57E-47E7-B987-1399B45BC9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0839" y="4258822"/>
                <a:ext cx="548640" cy="548640"/>
              </a:xfrm>
              <a:prstGeom prst="rect">
                <a:avLst/>
              </a:prstGeom>
            </p:spPr>
          </p:pic>
          <p:pic>
            <p:nvPicPr>
              <p:cNvPr id="121" name="Picture 120">
                <a:extLst>
                  <a:ext uri="{FF2B5EF4-FFF2-40B4-BE49-F238E27FC236}">
                    <a16:creationId xmlns:a16="http://schemas.microsoft.com/office/drawing/2014/main" id="{D39CE84E-1EEA-4449-BA6A-9CE879084DD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21956" y="4379757"/>
                <a:ext cx="266406" cy="306770"/>
              </a:xfrm>
              <a:prstGeom prst="rect">
                <a:avLst/>
              </a:prstGeom>
            </p:spPr>
          </p:pic>
        </p:grpSp>
        <p:cxnSp>
          <p:nvCxnSpPr>
            <p:cNvPr id="14" name="Connector: Elbow 13">
              <a:extLst>
                <a:ext uri="{FF2B5EF4-FFF2-40B4-BE49-F238E27FC236}">
                  <a16:creationId xmlns:a16="http://schemas.microsoft.com/office/drawing/2014/main" id="{82D0B195-0234-42D7-A8F5-4C9D664529AF}"/>
                </a:ext>
              </a:extLst>
            </p:cNvPr>
            <p:cNvCxnSpPr>
              <a:stCxn id="87" idx="3"/>
              <a:endCxn id="91" idx="1"/>
            </p:cNvCxnSpPr>
            <p:nvPr/>
          </p:nvCxnSpPr>
          <p:spPr>
            <a:xfrm>
              <a:off x="6208244" y="3700045"/>
              <a:ext cx="2523733" cy="551589"/>
            </a:xfrm>
            <a:prstGeom prst="bentConnector3">
              <a:avLst>
                <a:gd name="adj1" fmla="val 5000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245A688-AFED-438C-9343-D4910B6BAE1C}"/>
                </a:ext>
              </a:extLst>
            </p:cNvPr>
            <p:cNvCxnSpPr>
              <a:stCxn id="87" idx="3"/>
              <a:endCxn id="89" idx="1"/>
            </p:cNvCxnSpPr>
            <p:nvPr/>
          </p:nvCxnSpPr>
          <p:spPr>
            <a:xfrm flipV="1">
              <a:off x="6208244" y="3142782"/>
              <a:ext cx="2523730" cy="557263"/>
            </a:xfrm>
            <a:prstGeom prst="bentConnector3">
              <a:avLst>
                <a:gd name="adj1" fmla="val 50000"/>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8202E-8EEF-468A-8AE6-16DBC3298E43}"/>
                </a:ext>
              </a:extLst>
            </p:cNvPr>
            <p:cNvSpPr txBox="1"/>
            <p:nvPr/>
          </p:nvSpPr>
          <p:spPr>
            <a:xfrm>
              <a:off x="5066504" y="3896606"/>
              <a:ext cx="164339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Customer order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queue</a:t>
              </a:r>
            </a:p>
          </p:txBody>
        </p:sp>
        <p:sp>
          <p:nvSpPr>
            <p:cNvPr id="123" name="TextBox 122">
              <a:extLst>
                <a:ext uri="{FF2B5EF4-FFF2-40B4-BE49-F238E27FC236}">
                  <a16:creationId xmlns:a16="http://schemas.microsoft.com/office/drawing/2014/main" id="{C0A09689-D251-4022-B969-9F3A6DC08D36}"/>
                </a:ext>
              </a:extLst>
            </p:cNvPr>
            <p:cNvSpPr txBox="1"/>
            <p:nvPr/>
          </p:nvSpPr>
          <p:spPr>
            <a:xfrm>
              <a:off x="6228333" y="1765489"/>
              <a:ext cx="1184940"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Dead letter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queue</a:t>
              </a:r>
            </a:p>
          </p:txBody>
        </p:sp>
        <p:cxnSp>
          <p:nvCxnSpPr>
            <p:cNvPr id="30" name="Connector: Elbow 29">
              <a:extLst>
                <a:ext uri="{FF2B5EF4-FFF2-40B4-BE49-F238E27FC236}">
                  <a16:creationId xmlns:a16="http://schemas.microsoft.com/office/drawing/2014/main" id="{C69788D2-327D-4F98-AD59-D4D1D4E62221}"/>
                </a:ext>
              </a:extLst>
            </p:cNvPr>
            <p:cNvCxnSpPr>
              <a:cxnSpLocks/>
              <a:stCxn id="87" idx="0"/>
            </p:cNvCxnSpPr>
            <p:nvPr/>
          </p:nvCxnSpPr>
          <p:spPr>
            <a:xfrm rot="5400000" flipH="1" flipV="1">
              <a:off x="5257102" y="2204941"/>
              <a:ext cx="1806167" cy="543962"/>
            </a:xfrm>
            <a:prstGeom prst="bentConnector2">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8CAA8D9F-97D1-40D8-A428-90ED7588F22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0026" y="2256188"/>
              <a:ext cx="469900" cy="469900"/>
            </a:xfrm>
            <a:prstGeom prst="rect">
              <a:avLst/>
            </a:prstGeom>
          </p:spPr>
        </p:pic>
        <p:pic>
          <p:nvPicPr>
            <p:cNvPr id="75" name="Graphic 74">
              <a:extLst>
                <a:ext uri="{FF2B5EF4-FFF2-40B4-BE49-F238E27FC236}">
                  <a16:creationId xmlns:a16="http://schemas.microsoft.com/office/drawing/2014/main" id="{697FD71C-1DAB-4C76-9E21-70FDE78F6E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0026" y="4668327"/>
              <a:ext cx="469900" cy="469900"/>
            </a:xfrm>
            <a:prstGeom prst="rect">
              <a:avLst/>
            </a:prstGeom>
          </p:spPr>
        </p:pic>
        <p:cxnSp>
          <p:nvCxnSpPr>
            <p:cNvPr id="8" name="Connector: Elbow 7">
              <a:extLst>
                <a:ext uri="{FF2B5EF4-FFF2-40B4-BE49-F238E27FC236}">
                  <a16:creationId xmlns:a16="http://schemas.microsoft.com/office/drawing/2014/main" id="{38969582-B4DD-4104-B079-4335AA5ABC8D}"/>
                </a:ext>
              </a:extLst>
            </p:cNvPr>
            <p:cNvCxnSpPr>
              <a:stCxn id="126" idx="3"/>
              <a:endCxn id="68" idx="1"/>
            </p:cNvCxnSpPr>
            <p:nvPr/>
          </p:nvCxnSpPr>
          <p:spPr>
            <a:xfrm flipV="1">
              <a:off x="1715352" y="2491138"/>
              <a:ext cx="1167561" cy="100939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D520E9C-437E-4D10-8DB9-52B23F41657C}"/>
                </a:ext>
              </a:extLst>
            </p:cNvPr>
            <p:cNvCxnSpPr>
              <a:stCxn id="126" idx="3"/>
              <a:endCxn id="69" idx="1"/>
            </p:cNvCxnSpPr>
            <p:nvPr/>
          </p:nvCxnSpPr>
          <p:spPr>
            <a:xfrm flipV="1">
              <a:off x="1715352" y="3142782"/>
              <a:ext cx="1167561" cy="357754"/>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19D5070-E846-4442-BC3B-989296B6ECCF}"/>
                </a:ext>
              </a:extLst>
            </p:cNvPr>
            <p:cNvCxnSpPr>
              <a:stCxn id="126" idx="3"/>
              <a:endCxn id="70" idx="1"/>
            </p:cNvCxnSpPr>
            <p:nvPr/>
          </p:nvCxnSpPr>
          <p:spPr>
            <a:xfrm>
              <a:off x="1715352" y="3500536"/>
              <a:ext cx="1167564" cy="75109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5B3E7F8-EEFD-466C-9569-95268B2B544A}"/>
                </a:ext>
              </a:extLst>
            </p:cNvPr>
            <p:cNvCxnSpPr>
              <a:stCxn id="126" idx="3"/>
              <a:endCxn id="73" idx="1"/>
            </p:cNvCxnSpPr>
            <p:nvPr/>
          </p:nvCxnSpPr>
          <p:spPr>
            <a:xfrm>
              <a:off x="1715352" y="3500536"/>
              <a:ext cx="1167559" cy="1402741"/>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B2CB7E2-D0EB-44AE-9728-8240E0BE8FB3}"/>
                </a:ext>
              </a:extLst>
            </p:cNvPr>
            <p:cNvCxnSpPr>
              <a:stCxn id="68" idx="3"/>
              <a:endCxn id="87" idx="1"/>
            </p:cNvCxnSpPr>
            <p:nvPr/>
          </p:nvCxnSpPr>
          <p:spPr>
            <a:xfrm>
              <a:off x="3431553" y="2491138"/>
              <a:ext cx="2136611" cy="1208907"/>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416400E8-2A2D-4CDF-97BB-C096F988DE9B}"/>
                </a:ext>
              </a:extLst>
            </p:cNvPr>
            <p:cNvCxnSpPr>
              <a:cxnSpLocks/>
              <a:stCxn id="69" idx="3"/>
              <a:endCxn id="87" idx="1"/>
            </p:cNvCxnSpPr>
            <p:nvPr/>
          </p:nvCxnSpPr>
          <p:spPr>
            <a:xfrm>
              <a:off x="3431553" y="3142782"/>
              <a:ext cx="2136611" cy="557263"/>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96AE78E-152A-432B-AA5F-30AB53E8E5F8}"/>
                </a:ext>
              </a:extLst>
            </p:cNvPr>
            <p:cNvCxnSpPr>
              <a:stCxn id="70" idx="3"/>
              <a:endCxn id="87" idx="1"/>
            </p:cNvCxnSpPr>
            <p:nvPr/>
          </p:nvCxnSpPr>
          <p:spPr>
            <a:xfrm flipV="1">
              <a:off x="3431556" y="3700045"/>
              <a:ext cx="2136608" cy="551589"/>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36E71DF-5172-4FE5-9EF3-9255789FEA27}"/>
                </a:ext>
              </a:extLst>
            </p:cNvPr>
            <p:cNvCxnSpPr>
              <a:stCxn id="73" idx="3"/>
              <a:endCxn id="87" idx="1"/>
            </p:cNvCxnSpPr>
            <p:nvPr/>
          </p:nvCxnSpPr>
          <p:spPr>
            <a:xfrm flipV="1">
              <a:off x="3431551" y="3700045"/>
              <a:ext cx="2136613" cy="1203232"/>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847BA56-D7D8-4588-9943-A0DBACF74012}"/>
                </a:ext>
              </a:extLst>
            </p:cNvPr>
            <p:cNvCxnSpPr>
              <a:stCxn id="91" idx="3"/>
              <a:endCxn id="72" idx="1"/>
            </p:cNvCxnSpPr>
            <p:nvPr/>
          </p:nvCxnSpPr>
          <p:spPr>
            <a:xfrm flipV="1">
              <a:off x="9280617" y="3160106"/>
              <a:ext cx="1177978" cy="1091528"/>
            </a:xfrm>
            <a:prstGeom prst="bentConnector3">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1A804AB-9C41-4FE2-A464-BCACDFA9AC61}"/>
                </a:ext>
              </a:extLst>
            </p:cNvPr>
            <p:cNvSpPr txBox="1"/>
            <p:nvPr/>
          </p:nvSpPr>
          <p:spPr>
            <a:xfrm>
              <a:off x="4519966" y="2631390"/>
              <a:ext cx="97013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Order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message</a:t>
              </a:r>
            </a:p>
          </p:txBody>
        </p:sp>
        <p:cxnSp>
          <p:nvCxnSpPr>
            <p:cNvPr id="46" name="Straight Connector 45">
              <a:extLst>
                <a:ext uri="{FF2B5EF4-FFF2-40B4-BE49-F238E27FC236}">
                  <a16:creationId xmlns:a16="http://schemas.microsoft.com/office/drawing/2014/main" id="{4A372498-D7A5-4E08-B7C7-4421B967A947}"/>
                </a:ext>
              </a:extLst>
            </p:cNvPr>
            <p:cNvCxnSpPr>
              <a:cxnSpLocks/>
            </p:cNvCxnSpPr>
            <p:nvPr/>
          </p:nvCxnSpPr>
          <p:spPr>
            <a:xfrm>
              <a:off x="4199926" y="2595376"/>
              <a:ext cx="484525" cy="182831"/>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6E79643-AA6B-4AED-95C8-C1CE77EF8F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4DDB428-8566-4CF9-A941-980E9254A7B7}"/>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3627637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A18E-4808-A14B-B298-1C3BD4462E5F}"/>
              </a:ext>
            </a:extLst>
          </p:cNvPr>
          <p:cNvSpPr>
            <a:spLocks noGrp="1"/>
          </p:cNvSpPr>
          <p:nvPr>
            <p:ph type="title"/>
          </p:nvPr>
        </p:nvSpPr>
        <p:spPr/>
        <p:txBody>
          <a:bodyPr/>
          <a:lstStyle/>
          <a:p>
            <a:r>
              <a:rPr lang="en-US" dirty="0"/>
              <a:t>Message queue use cases</a:t>
            </a:r>
          </a:p>
        </p:txBody>
      </p:sp>
      <p:grpSp>
        <p:nvGrpSpPr>
          <p:cNvPr id="7" name="Group 6">
            <a:extLst>
              <a:ext uri="{FF2B5EF4-FFF2-40B4-BE49-F238E27FC236}">
                <a16:creationId xmlns:a16="http://schemas.microsoft.com/office/drawing/2014/main" id="{E4B5DE53-238C-4A59-A4E4-01437E0838DC}"/>
              </a:ext>
              <a:ext uri="{C183D7F6-B498-43B3-948B-1728B52AA6E4}">
                <adec:decorative xmlns:adec="http://schemas.microsoft.com/office/drawing/2017/decorative" val="1"/>
              </a:ext>
            </a:extLst>
          </p:cNvPr>
          <p:cNvGrpSpPr/>
          <p:nvPr/>
        </p:nvGrpSpPr>
        <p:grpSpPr>
          <a:xfrm>
            <a:off x="1217527" y="1712872"/>
            <a:ext cx="9407556" cy="4321492"/>
            <a:chOff x="1217527" y="1712872"/>
            <a:chExt cx="9407556" cy="4321492"/>
          </a:xfrm>
        </p:grpSpPr>
        <p:cxnSp>
          <p:nvCxnSpPr>
            <p:cNvPr id="15" name="Straight Connector 14">
              <a:extLst>
                <a:ext uri="{FF2B5EF4-FFF2-40B4-BE49-F238E27FC236}">
                  <a16:creationId xmlns:a16="http://schemas.microsoft.com/office/drawing/2014/main" id="{6793853F-0B5E-384B-940F-0C5AFA1A18AF}"/>
                </a:ext>
                <a:ext uri="{C183D7F6-B498-43B3-948B-1728B52AA6E4}">
                  <adec:decorative xmlns:adec="http://schemas.microsoft.com/office/drawing/2017/decorative" val="1"/>
                </a:ext>
              </a:extLst>
            </p:cNvPr>
            <p:cNvCxnSpPr>
              <a:cxnSpLocks/>
            </p:cNvCxnSpPr>
            <p:nvPr/>
          </p:nvCxnSpPr>
          <p:spPr>
            <a:xfrm>
              <a:off x="1217527" y="468946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A8A0DD6-F9CB-9346-9928-635005D55F90}"/>
                </a:ext>
                <a:ext uri="{C183D7F6-B498-43B3-948B-1728B52AA6E4}">
                  <adec:decorative xmlns:adec="http://schemas.microsoft.com/office/drawing/2017/decorative" val="1"/>
                </a:ext>
              </a:extLst>
            </p:cNvPr>
            <p:cNvCxnSpPr>
              <a:cxnSpLocks/>
            </p:cNvCxnSpPr>
            <p:nvPr/>
          </p:nvCxnSpPr>
          <p:spPr>
            <a:xfrm>
              <a:off x="1217527" y="298732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6A5C57-CF80-4F45-B302-30C7F626476E}"/>
                </a:ext>
                <a:ext uri="{C183D7F6-B498-43B3-948B-1728B52AA6E4}">
                  <adec:decorative xmlns:adec="http://schemas.microsoft.com/office/drawing/2017/decorative" val="1"/>
                </a:ext>
              </a:extLst>
            </p:cNvPr>
            <p:cNvCxnSpPr/>
            <p:nvPr/>
          </p:nvCxnSpPr>
          <p:spPr>
            <a:xfrm>
              <a:off x="5779626" y="1712872"/>
              <a:ext cx="0" cy="4321492"/>
            </a:xfrm>
            <a:prstGeom prst="line">
              <a:avLst/>
            </a:prstGeom>
            <a:ln w="38100">
              <a:gradFill>
                <a:gsLst>
                  <a:gs pos="0">
                    <a:schemeClr val="bg1"/>
                  </a:gs>
                  <a:gs pos="52000">
                    <a:schemeClr val="bg2">
                      <a:lumMod val="75000"/>
                    </a:schemeClr>
                  </a:gs>
                  <a:gs pos="61000">
                    <a:schemeClr val="bg2">
                      <a:lumMod val="7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8B6D5-439B-784D-AC1A-8023FC38AE1F}"/>
                </a:ext>
                <a:ext uri="{C183D7F6-B498-43B3-948B-1728B52AA6E4}">
                  <adec:decorative xmlns:adec="http://schemas.microsoft.com/office/drawing/2017/decorative" val="1"/>
                </a:ext>
              </a:extLst>
            </p:cNvPr>
            <p:cNvSpPr/>
            <p:nvPr/>
          </p:nvSpPr>
          <p:spPr>
            <a:xfrm>
              <a:off x="5701886" y="2908289"/>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2" name="Oval 11">
              <a:extLst>
                <a:ext uri="{FF2B5EF4-FFF2-40B4-BE49-F238E27FC236}">
                  <a16:creationId xmlns:a16="http://schemas.microsoft.com/office/drawing/2014/main" id="{674BB71D-32DB-9B4D-A968-294F867F46D1}"/>
                </a:ext>
                <a:ext uri="{C183D7F6-B498-43B3-948B-1728B52AA6E4}">
                  <adec:decorative xmlns:adec="http://schemas.microsoft.com/office/drawing/2017/decorative" val="1"/>
                </a:ext>
              </a:extLst>
            </p:cNvPr>
            <p:cNvSpPr/>
            <p:nvPr/>
          </p:nvSpPr>
          <p:spPr>
            <a:xfrm>
              <a:off x="5704659" y="4606408"/>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6" name="Picture 5">
            <a:extLst>
              <a:ext uri="{FF2B5EF4-FFF2-40B4-BE49-F238E27FC236}">
                <a16:creationId xmlns:a16="http://schemas.microsoft.com/office/drawing/2014/main" id="{14FC9274-F875-BA44-B54C-5CEFD9AAACCA}"/>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1945744"/>
            <a:ext cx="960140" cy="916846"/>
          </a:xfrm>
          <a:prstGeom prst="rect">
            <a:avLst/>
          </a:prstGeom>
        </p:spPr>
      </p:pic>
      <p:sp>
        <p:nvSpPr>
          <p:cNvPr id="13" name="Content Placeholder 2">
            <a:extLst>
              <a:ext uri="{FF2B5EF4-FFF2-40B4-BE49-F238E27FC236}">
                <a16:creationId xmlns:a16="http://schemas.microsoft.com/office/drawing/2014/main" id="{A43F3381-A3DD-2349-9D91-3EC78FAA6775}"/>
              </a:ext>
            </a:extLst>
          </p:cNvPr>
          <p:cNvSpPr txBox="1">
            <a:spLocks/>
          </p:cNvSpPr>
          <p:nvPr/>
        </p:nvSpPr>
        <p:spPr>
          <a:xfrm>
            <a:off x="2077018" y="1943058"/>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Service-to-service communication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A8E156A2-F51A-8242-A8DA-DDD5C27E70E2}"/>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3415193"/>
            <a:ext cx="960140" cy="916846"/>
          </a:xfrm>
          <a:prstGeom prst="rect">
            <a:avLst/>
          </a:prstGeom>
        </p:spPr>
      </p:pic>
      <p:sp>
        <p:nvSpPr>
          <p:cNvPr id="28" name="Content Placeholder 2">
            <a:extLst>
              <a:ext uri="{FF2B5EF4-FFF2-40B4-BE49-F238E27FC236}">
                <a16:creationId xmlns:a16="http://schemas.microsoft.com/office/drawing/2014/main" id="{6412FF8B-85D6-1446-AB2E-5BF3F261F6E0}"/>
              </a:ext>
            </a:extLst>
          </p:cNvPr>
          <p:cNvSpPr txBox="1">
            <a:spLocks/>
          </p:cNvSpPr>
          <p:nvPr/>
        </p:nvSpPr>
        <p:spPr>
          <a:xfrm>
            <a:off x="2059030" y="3430544"/>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Asynchronous work items</a:t>
            </a:r>
          </a:p>
        </p:txBody>
      </p:sp>
      <p:pic>
        <p:nvPicPr>
          <p:cNvPr id="22" name="Picture 21">
            <a:extLst>
              <a:ext uri="{FF2B5EF4-FFF2-40B4-BE49-F238E27FC236}">
                <a16:creationId xmlns:a16="http://schemas.microsoft.com/office/drawing/2014/main" id="{C7A40ECD-B8CA-5B49-AA89-1D17067CE4C4}"/>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5026536"/>
            <a:ext cx="960140" cy="916846"/>
          </a:xfrm>
          <a:prstGeom prst="rect">
            <a:avLst/>
          </a:prstGeom>
        </p:spPr>
      </p:pic>
      <p:sp>
        <p:nvSpPr>
          <p:cNvPr id="26" name="Content Placeholder 2">
            <a:extLst>
              <a:ext uri="{FF2B5EF4-FFF2-40B4-BE49-F238E27FC236}">
                <a16:creationId xmlns:a16="http://schemas.microsoft.com/office/drawing/2014/main" id="{9D30D1B5-D52B-9F45-9DF8-C22E332022E6}"/>
              </a:ext>
            </a:extLst>
          </p:cNvPr>
          <p:cNvSpPr txBox="1">
            <a:spLocks/>
          </p:cNvSpPr>
          <p:nvPr/>
        </p:nvSpPr>
        <p:spPr>
          <a:xfrm>
            <a:off x="2127805" y="5023850"/>
            <a:ext cx="3574081"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State change notifications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Footer Placeholder 2">
            <a:extLst>
              <a:ext uri="{FF2B5EF4-FFF2-40B4-BE49-F238E27FC236}">
                <a16:creationId xmlns:a16="http://schemas.microsoft.com/office/drawing/2014/main" id="{0BCEBC78-E447-48D4-9C4E-AB9E152F2E8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6914EF7-DB4A-48FB-878F-4B89D5B5DFC6}"/>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363089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A18E-4808-A14B-B298-1C3BD4462E5F}"/>
              </a:ext>
            </a:extLst>
          </p:cNvPr>
          <p:cNvSpPr>
            <a:spLocks noGrp="1"/>
          </p:cNvSpPr>
          <p:nvPr>
            <p:ph type="title"/>
          </p:nvPr>
        </p:nvSpPr>
        <p:spPr/>
        <p:txBody>
          <a:bodyPr/>
          <a:lstStyle/>
          <a:p>
            <a:r>
              <a:rPr lang="en-US" dirty="0"/>
              <a:t>Message queue use cases</a:t>
            </a:r>
          </a:p>
        </p:txBody>
      </p:sp>
      <p:pic>
        <p:nvPicPr>
          <p:cNvPr id="6" name="Picture 5">
            <a:extLst>
              <a:ext uri="{FF2B5EF4-FFF2-40B4-BE49-F238E27FC236}">
                <a16:creationId xmlns:a16="http://schemas.microsoft.com/office/drawing/2014/main" id="{14FC9274-F875-BA44-B54C-5CEFD9AAACCA}"/>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1945744"/>
            <a:ext cx="960140" cy="916846"/>
          </a:xfrm>
          <a:prstGeom prst="rect">
            <a:avLst/>
          </a:prstGeom>
        </p:spPr>
      </p:pic>
      <p:sp>
        <p:nvSpPr>
          <p:cNvPr id="23" name="Content Placeholder 2">
            <a:extLst>
              <a:ext uri="{FF2B5EF4-FFF2-40B4-BE49-F238E27FC236}">
                <a16:creationId xmlns:a16="http://schemas.microsoft.com/office/drawing/2014/main" id="{A43F3381-A3DD-2349-9D91-3EC78FAA6775}"/>
              </a:ext>
            </a:extLst>
          </p:cNvPr>
          <p:cNvSpPr txBox="1">
            <a:spLocks/>
          </p:cNvSpPr>
          <p:nvPr/>
        </p:nvSpPr>
        <p:spPr>
          <a:xfrm>
            <a:off x="2077018" y="1943058"/>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Service-to-service communication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A8E156A2-F51A-8242-A8DA-DDD5C27E70E2}"/>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3415193"/>
            <a:ext cx="960140" cy="916846"/>
          </a:xfrm>
          <a:prstGeom prst="rect">
            <a:avLst/>
          </a:prstGeom>
        </p:spPr>
      </p:pic>
      <p:sp>
        <p:nvSpPr>
          <p:cNvPr id="25" name="Content Placeholder 2">
            <a:extLst>
              <a:ext uri="{FF2B5EF4-FFF2-40B4-BE49-F238E27FC236}">
                <a16:creationId xmlns:a16="http://schemas.microsoft.com/office/drawing/2014/main" id="{6412FF8B-85D6-1446-AB2E-5BF3F261F6E0}"/>
              </a:ext>
            </a:extLst>
          </p:cNvPr>
          <p:cNvSpPr txBox="1">
            <a:spLocks/>
          </p:cNvSpPr>
          <p:nvPr/>
        </p:nvSpPr>
        <p:spPr>
          <a:xfrm>
            <a:off x="2059030" y="3430544"/>
            <a:ext cx="3745486"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Asynchronous work items</a:t>
            </a:r>
          </a:p>
        </p:txBody>
      </p:sp>
      <p:pic>
        <p:nvPicPr>
          <p:cNvPr id="22" name="Picture 21">
            <a:extLst>
              <a:ext uri="{FF2B5EF4-FFF2-40B4-BE49-F238E27FC236}">
                <a16:creationId xmlns:a16="http://schemas.microsoft.com/office/drawing/2014/main" id="{C7A40ECD-B8CA-5B49-AA89-1D17067CE4C4}"/>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34696" y="5026536"/>
            <a:ext cx="960140" cy="916846"/>
          </a:xfrm>
          <a:prstGeom prst="rect">
            <a:avLst/>
          </a:prstGeom>
        </p:spPr>
      </p:pic>
      <p:sp>
        <p:nvSpPr>
          <p:cNvPr id="24" name="Content Placeholder 2">
            <a:extLst>
              <a:ext uri="{FF2B5EF4-FFF2-40B4-BE49-F238E27FC236}">
                <a16:creationId xmlns:a16="http://schemas.microsoft.com/office/drawing/2014/main" id="{9D30D1B5-D52B-9F45-9DF8-C22E332022E6}"/>
              </a:ext>
            </a:extLst>
          </p:cNvPr>
          <p:cNvSpPr txBox="1">
            <a:spLocks/>
          </p:cNvSpPr>
          <p:nvPr/>
        </p:nvSpPr>
        <p:spPr>
          <a:xfrm>
            <a:off x="2127805" y="5023850"/>
            <a:ext cx="3574081"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State change notifications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 name="Group 6">
            <a:extLst>
              <a:ext uri="{FF2B5EF4-FFF2-40B4-BE49-F238E27FC236}">
                <a16:creationId xmlns:a16="http://schemas.microsoft.com/office/drawing/2014/main" id="{7370A9C0-B9F0-2D49-872E-AFBB5CDF6261}"/>
              </a:ext>
              <a:ext uri="{C183D7F6-B498-43B3-948B-1728B52AA6E4}">
                <adec:decorative xmlns:adec="http://schemas.microsoft.com/office/drawing/2017/decorative" val="1"/>
              </a:ext>
            </a:extLst>
          </p:cNvPr>
          <p:cNvGrpSpPr/>
          <p:nvPr/>
        </p:nvGrpSpPr>
        <p:grpSpPr>
          <a:xfrm>
            <a:off x="6093141" y="1988639"/>
            <a:ext cx="875293" cy="831056"/>
            <a:chOff x="4076006" y="3773977"/>
            <a:chExt cx="1543398" cy="1556184"/>
          </a:xfrm>
        </p:grpSpPr>
        <p:sp>
          <p:nvSpPr>
            <p:cNvPr id="8" name="Oval 7">
              <a:extLst>
                <a:ext uri="{FF2B5EF4-FFF2-40B4-BE49-F238E27FC236}">
                  <a16:creationId xmlns:a16="http://schemas.microsoft.com/office/drawing/2014/main" id="{B0A54E71-3B68-894B-BC44-AAF7F380C37E}"/>
                </a:ext>
              </a:extLst>
            </p:cNvPr>
            <p:cNvSpPr/>
            <p:nvPr/>
          </p:nvSpPr>
          <p:spPr>
            <a:xfrm>
              <a:off x="4076006" y="3773977"/>
              <a:ext cx="1543398" cy="15561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9" name="Picture 8">
              <a:extLst>
                <a:ext uri="{FF2B5EF4-FFF2-40B4-BE49-F238E27FC236}">
                  <a16:creationId xmlns:a16="http://schemas.microsoft.com/office/drawing/2014/main" id="{99744C3B-D1DA-B941-860D-EE4AD8B4D1E7}"/>
                </a:ext>
                <a:ext uri="{C183D7F6-B498-43B3-948B-1728B52AA6E4}">
                  <adec:decorative xmlns:adec="http://schemas.microsoft.com/office/drawing/2017/decorative" val="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4355869" y="4076858"/>
              <a:ext cx="1000298" cy="1000298"/>
            </a:xfrm>
            <a:prstGeom prst="rect">
              <a:avLst/>
            </a:prstGeom>
          </p:spPr>
        </p:pic>
      </p:grpSp>
      <p:sp>
        <p:nvSpPr>
          <p:cNvPr id="14" name="Content Placeholder 2">
            <a:extLst>
              <a:ext uri="{FF2B5EF4-FFF2-40B4-BE49-F238E27FC236}">
                <a16:creationId xmlns:a16="http://schemas.microsoft.com/office/drawing/2014/main" id="{B74E1D7D-816D-044D-9633-72D2E0C7215F}"/>
              </a:ext>
            </a:extLst>
          </p:cNvPr>
          <p:cNvSpPr txBox="1">
            <a:spLocks/>
          </p:cNvSpPr>
          <p:nvPr/>
        </p:nvSpPr>
        <p:spPr>
          <a:xfrm>
            <a:off x="7117484" y="1948548"/>
            <a:ext cx="3189379"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Selecting specific messages</a:t>
            </a:r>
          </a:p>
        </p:txBody>
      </p:sp>
      <p:grpSp>
        <p:nvGrpSpPr>
          <p:cNvPr id="17" name="Group 16">
            <a:extLst>
              <a:ext uri="{FF2B5EF4-FFF2-40B4-BE49-F238E27FC236}">
                <a16:creationId xmlns:a16="http://schemas.microsoft.com/office/drawing/2014/main" id="{C2415CDC-6D10-3249-91B7-EEFE5697F43B}"/>
              </a:ext>
              <a:ext uri="{C183D7F6-B498-43B3-948B-1728B52AA6E4}">
                <adec:decorative xmlns:adec="http://schemas.microsoft.com/office/drawing/2017/decorative" val="1"/>
              </a:ext>
            </a:extLst>
          </p:cNvPr>
          <p:cNvGrpSpPr/>
          <p:nvPr/>
        </p:nvGrpSpPr>
        <p:grpSpPr>
          <a:xfrm>
            <a:off x="6093141" y="3458088"/>
            <a:ext cx="875293" cy="831056"/>
            <a:chOff x="4076006" y="3773977"/>
            <a:chExt cx="1543398" cy="1556184"/>
          </a:xfrm>
        </p:grpSpPr>
        <p:sp>
          <p:nvSpPr>
            <p:cNvPr id="18" name="Oval 17">
              <a:extLst>
                <a:ext uri="{FF2B5EF4-FFF2-40B4-BE49-F238E27FC236}">
                  <a16:creationId xmlns:a16="http://schemas.microsoft.com/office/drawing/2014/main" id="{DE8AC9AC-80CF-7C4E-9DF6-A52EAB656F70}"/>
                </a:ext>
              </a:extLst>
            </p:cNvPr>
            <p:cNvSpPr/>
            <p:nvPr/>
          </p:nvSpPr>
          <p:spPr>
            <a:xfrm>
              <a:off x="4076006" y="3773977"/>
              <a:ext cx="1543398" cy="155618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19" name="Picture 18">
              <a:extLst>
                <a:ext uri="{FF2B5EF4-FFF2-40B4-BE49-F238E27FC236}">
                  <a16:creationId xmlns:a16="http://schemas.microsoft.com/office/drawing/2014/main" id="{5B6B9FFB-52AC-9E42-8BF2-0A8F7498D8C8}"/>
                </a:ext>
                <a:ext uri="{C183D7F6-B498-43B3-948B-1728B52AA6E4}">
                  <adec:decorative xmlns:adec="http://schemas.microsoft.com/office/drawing/2017/decorative" val="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4355869" y="4076858"/>
              <a:ext cx="1000298" cy="1000298"/>
            </a:xfrm>
            <a:prstGeom prst="rect">
              <a:avLst/>
            </a:prstGeom>
          </p:spPr>
        </p:pic>
      </p:grpSp>
      <p:sp>
        <p:nvSpPr>
          <p:cNvPr id="21" name="Content Placeholder 2">
            <a:extLst>
              <a:ext uri="{FF2B5EF4-FFF2-40B4-BE49-F238E27FC236}">
                <a16:creationId xmlns:a16="http://schemas.microsoft.com/office/drawing/2014/main" id="{BCA9E8A0-AB04-3A45-910A-ADA5D2615CE1}"/>
              </a:ext>
            </a:extLst>
          </p:cNvPr>
          <p:cNvSpPr txBox="1">
            <a:spLocks/>
          </p:cNvSpPr>
          <p:nvPr/>
        </p:nvSpPr>
        <p:spPr>
          <a:xfrm>
            <a:off x="7117485" y="3417997"/>
            <a:ext cx="2205085" cy="959741"/>
          </a:xfrm>
          <a:prstGeom prst="rect">
            <a:avLst/>
          </a:prstGeom>
        </p:spPr>
        <p:txBody>
          <a:bodyPr vert="horz" lIns="91416" tIns="45708" rIns="91416" bIns="45708" rtlCol="0">
            <a:noAutofit/>
          </a:bodyPr>
          <a:lstStyle>
            <a:lvl1pPr marL="457200" indent="-475488" algn="l" defTabSz="914400" rtl="0" eaLnBrk="1" latinLnBrk="0" hangingPunct="1">
              <a:lnSpc>
                <a:spcPct val="10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Large messages</a:t>
            </a:r>
          </a:p>
        </p:txBody>
      </p:sp>
      <p:grpSp>
        <p:nvGrpSpPr>
          <p:cNvPr id="20" name="Group 19">
            <a:extLst>
              <a:ext uri="{FF2B5EF4-FFF2-40B4-BE49-F238E27FC236}">
                <a16:creationId xmlns:a16="http://schemas.microsoft.com/office/drawing/2014/main" id="{B8469D75-83B1-4AB9-8AC9-1FBEF804F9B5}"/>
              </a:ext>
              <a:ext uri="{C183D7F6-B498-43B3-948B-1728B52AA6E4}">
                <adec:decorative xmlns:adec="http://schemas.microsoft.com/office/drawing/2017/decorative" val="1"/>
              </a:ext>
            </a:extLst>
          </p:cNvPr>
          <p:cNvGrpSpPr/>
          <p:nvPr/>
        </p:nvGrpSpPr>
        <p:grpSpPr>
          <a:xfrm>
            <a:off x="1217527" y="1712872"/>
            <a:ext cx="9407556" cy="4321492"/>
            <a:chOff x="1217527" y="1712872"/>
            <a:chExt cx="9407556" cy="4321492"/>
          </a:xfrm>
        </p:grpSpPr>
        <p:cxnSp>
          <p:nvCxnSpPr>
            <p:cNvPr id="10" name="Straight Connector 9">
              <a:extLst>
                <a:ext uri="{FF2B5EF4-FFF2-40B4-BE49-F238E27FC236}">
                  <a16:creationId xmlns:a16="http://schemas.microsoft.com/office/drawing/2014/main" id="{136A5C57-CF80-4F45-B302-30C7F626476E}"/>
                </a:ext>
                <a:ext uri="{C183D7F6-B498-43B3-948B-1728B52AA6E4}">
                  <adec:decorative xmlns:adec="http://schemas.microsoft.com/office/drawing/2017/decorative" val="1"/>
                </a:ext>
              </a:extLst>
            </p:cNvPr>
            <p:cNvCxnSpPr/>
            <p:nvPr/>
          </p:nvCxnSpPr>
          <p:spPr>
            <a:xfrm>
              <a:off x="5779626" y="1712872"/>
              <a:ext cx="0" cy="4321492"/>
            </a:xfrm>
            <a:prstGeom prst="line">
              <a:avLst/>
            </a:prstGeom>
            <a:ln w="38100">
              <a:gradFill>
                <a:gsLst>
                  <a:gs pos="0">
                    <a:schemeClr val="bg1"/>
                  </a:gs>
                  <a:gs pos="52000">
                    <a:schemeClr val="bg2">
                      <a:lumMod val="75000"/>
                    </a:schemeClr>
                  </a:gs>
                  <a:gs pos="61000">
                    <a:schemeClr val="bg2">
                      <a:lumMod val="7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93853F-0B5E-384B-940F-0C5AFA1A18AF}"/>
                </a:ext>
                <a:ext uri="{C183D7F6-B498-43B3-948B-1728B52AA6E4}">
                  <adec:decorative xmlns:adec="http://schemas.microsoft.com/office/drawing/2017/decorative" val="1"/>
                </a:ext>
              </a:extLst>
            </p:cNvPr>
            <p:cNvCxnSpPr>
              <a:cxnSpLocks/>
            </p:cNvCxnSpPr>
            <p:nvPr/>
          </p:nvCxnSpPr>
          <p:spPr>
            <a:xfrm>
              <a:off x="1217527" y="468946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74BB71D-32DB-9B4D-A968-294F867F46D1}"/>
                </a:ext>
                <a:ext uri="{C183D7F6-B498-43B3-948B-1728B52AA6E4}">
                  <adec:decorative xmlns:adec="http://schemas.microsoft.com/office/drawing/2017/decorative" val="1"/>
                </a:ext>
              </a:extLst>
            </p:cNvPr>
            <p:cNvSpPr/>
            <p:nvPr/>
          </p:nvSpPr>
          <p:spPr>
            <a:xfrm>
              <a:off x="5704659" y="4606408"/>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 name="Straight Connector 4">
              <a:extLst>
                <a:ext uri="{FF2B5EF4-FFF2-40B4-BE49-F238E27FC236}">
                  <a16:creationId xmlns:a16="http://schemas.microsoft.com/office/drawing/2014/main" id="{BA8A0DD6-F9CB-9346-9928-635005D55F90}"/>
                </a:ext>
                <a:ext uri="{C183D7F6-B498-43B3-948B-1728B52AA6E4}">
                  <adec:decorative xmlns:adec="http://schemas.microsoft.com/office/drawing/2017/decorative" val="1"/>
                </a:ext>
              </a:extLst>
            </p:cNvPr>
            <p:cNvCxnSpPr>
              <a:cxnSpLocks/>
            </p:cNvCxnSpPr>
            <p:nvPr/>
          </p:nvCxnSpPr>
          <p:spPr>
            <a:xfrm>
              <a:off x="1217527" y="2987325"/>
              <a:ext cx="9407556" cy="0"/>
            </a:xfrm>
            <a:prstGeom prst="line">
              <a:avLst/>
            </a:prstGeom>
            <a:ln w="38100">
              <a:gradFill flip="none" rotWithShape="1">
                <a:gsLst>
                  <a:gs pos="0">
                    <a:schemeClr val="bg1"/>
                  </a:gs>
                  <a:gs pos="48000">
                    <a:schemeClr val="bg2">
                      <a:lumMod val="75000"/>
                    </a:schemeClr>
                  </a:gs>
                  <a:gs pos="61000">
                    <a:schemeClr val="bg2">
                      <a:lumMod val="7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A8B6D5-439B-784D-AC1A-8023FC38AE1F}"/>
                </a:ext>
                <a:ext uri="{C183D7F6-B498-43B3-948B-1728B52AA6E4}">
                  <adec:decorative xmlns:adec="http://schemas.microsoft.com/office/drawing/2017/decorative" val="1"/>
                </a:ext>
              </a:extLst>
            </p:cNvPr>
            <p:cNvSpPr/>
            <p:nvPr/>
          </p:nvSpPr>
          <p:spPr>
            <a:xfrm>
              <a:off x="5701886" y="2908289"/>
              <a:ext cx="171405" cy="164829"/>
            </a:xfrm>
            <a:prstGeom prst="ellipse">
              <a:avLst/>
            </a:prstGeom>
            <a:solidFill>
              <a:srgbClr val="AA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grpSp>
      <p:sp>
        <p:nvSpPr>
          <p:cNvPr id="3" name="Footer Placeholder 2">
            <a:extLst>
              <a:ext uri="{FF2B5EF4-FFF2-40B4-BE49-F238E27FC236}">
                <a16:creationId xmlns:a16="http://schemas.microsoft.com/office/drawing/2014/main" id="{F9C2E521-BB66-4BF7-956B-37FE22F4CB7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546840D-8F1E-46C8-A0A0-A347B44EBAB1}"/>
              </a:ext>
            </a:extLst>
          </p:cNvPr>
          <p:cNvSpPr>
            <a:spLocks noGrp="1"/>
          </p:cNvSpPr>
          <p:nvPr>
            <p:ph type="sldNum" sz="quarter" idx="12"/>
          </p:nvPr>
        </p:nvSpPr>
        <p:spPr/>
        <p:txBody>
          <a:bodyPr/>
          <a:lstStyle/>
          <a:p>
            <a:fld id="{B6A95138-A96E-2F42-A959-2EFD44FE4AB7}" type="slidenum">
              <a:rPr lang="en-US" smtClean="0"/>
              <a:pPr/>
              <a:t>27</a:t>
            </a:fld>
            <a:endParaRPr lang="en-US" dirty="0"/>
          </a:p>
        </p:txBody>
      </p:sp>
    </p:spTree>
    <p:custDataLst>
      <p:tags r:id="rId1"/>
    </p:custDataLst>
    <p:extLst>
      <p:ext uri="{BB962C8B-B14F-4D97-AF65-F5344CB8AC3E}">
        <p14:creationId xmlns:p14="http://schemas.microsoft.com/office/powerpoint/2010/main" val="179101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469922" y="1178376"/>
            <a:ext cx="6374745" cy="4814920"/>
          </a:xfrm>
        </p:spPr>
        <p:txBody>
          <a:bodyPr/>
          <a:lstStyle/>
          <a:p>
            <a:pPr>
              <a:buClr>
                <a:schemeClr val="tx1"/>
              </a:buClr>
            </a:pPr>
            <a:r>
              <a:rPr lang="en-US" sz="2400" dirty="0">
                <a:latin typeface="+mn-lt"/>
              </a:rPr>
              <a:t>Amazon SQS is a fully managed, message-queuing service that enables you to decouple application components so they run independently.</a:t>
            </a:r>
          </a:p>
          <a:p>
            <a:pPr>
              <a:buClr>
                <a:schemeClr val="tx1"/>
              </a:buClr>
            </a:pPr>
            <a:r>
              <a:rPr lang="en-US" sz="2400" dirty="0">
                <a:latin typeface="+mn-lt"/>
              </a:rPr>
              <a:t>Amazon SQS supports standard and FIFO queues.</a:t>
            </a:r>
          </a:p>
          <a:p>
            <a:pPr>
              <a:buClr>
                <a:schemeClr val="tx1"/>
              </a:buClr>
            </a:pPr>
            <a:r>
              <a:rPr lang="en-US" sz="2400" dirty="0">
                <a:latin typeface="+mn-lt"/>
              </a:rPr>
              <a:t>A producer sends a message to a queue. A consumer processes and deletes the message during the visibility timeout.</a:t>
            </a:r>
          </a:p>
          <a:p>
            <a:pPr>
              <a:buClr>
                <a:schemeClr val="tx1"/>
              </a:buClr>
            </a:pPr>
            <a:r>
              <a:rPr lang="en-US" sz="2400" dirty="0">
                <a:latin typeface="+mn-lt"/>
              </a:rPr>
              <a:t>Messages that cannot be processed can be sent to a dead letter queue.</a:t>
            </a:r>
          </a:p>
          <a:p>
            <a:pPr>
              <a:buClr>
                <a:schemeClr val="tx1"/>
              </a:buClr>
            </a:pPr>
            <a:r>
              <a:rPr lang="en-US" sz="2400" dirty="0">
                <a:latin typeface="+mn-lt"/>
              </a:rPr>
              <a:t>Long polling is a way to retrieve a large number of messages from your SQS queues. </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28</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12: Building Decoupled Architectures</a:t>
            </a:r>
          </a:p>
        </p:txBody>
      </p:sp>
      <p:sp>
        <p:nvSpPr>
          <p:cNvPr id="2" name="Title 1"/>
          <p:cNvSpPr>
            <a:spLocks noGrp="1"/>
          </p:cNvSpPr>
          <p:nvPr>
            <p:ph type="title"/>
          </p:nvPr>
        </p:nvSpPr>
        <p:spPr/>
        <p:txBody>
          <a:bodyPr>
            <a:noAutofit/>
          </a:bodyPr>
          <a:lstStyle/>
          <a:p>
            <a:r>
              <a:rPr lang="en-US" sz="4000" dirty="0">
                <a:latin typeface="+mj-lt"/>
              </a:rPr>
              <a:t>Section 4: Decoupling with Amazon SNS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latin typeface="+mn-lt"/>
              </a:rPr>
              <a:t>Differentiate between tightly and loosely coupled architectures</a:t>
            </a:r>
          </a:p>
          <a:p>
            <a:r>
              <a:rPr lang="en-US" sz="2400" dirty="0">
                <a:latin typeface="+mn-lt"/>
              </a:rPr>
              <a:t>Identify how Amazon SQS works and when to use it</a:t>
            </a:r>
          </a:p>
          <a:p>
            <a:r>
              <a:rPr lang="en-US" sz="2400" dirty="0">
                <a:latin typeface="+mn-lt"/>
              </a:rPr>
              <a:t>Identify how Amazon SNS works and when to use it</a:t>
            </a:r>
          </a:p>
          <a:p>
            <a:r>
              <a:rPr lang="en-US" sz="2400" dirty="0">
                <a:latin typeface="+mn-lt"/>
              </a:rPr>
              <a:t>Describe Amazon MQ</a:t>
            </a:r>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Pub/sub messaging</a:t>
            </a:r>
          </a:p>
        </p:txBody>
      </p:sp>
      <p:sp>
        <p:nvSpPr>
          <p:cNvPr id="7" name="TextBox 6"/>
          <p:cNvSpPr txBox="1"/>
          <p:nvPr/>
        </p:nvSpPr>
        <p:spPr>
          <a:xfrm>
            <a:off x="1170194" y="1344939"/>
            <a:ext cx="324960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Publisher – Component that </a:t>
            </a:r>
            <a:br>
              <a:rPr kumimoji="0" lang="en-US" sz="180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i="0" u="none" strike="noStrike" kern="1200" cap="none" spc="0" normalizeH="0" baseline="0" noProof="0" dirty="0">
                <a:ln>
                  <a:noFill/>
                </a:ln>
                <a:solidFill>
                  <a:srgbClr val="36C2B3"/>
                </a:solidFill>
                <a:effectLst/>
                <a:uLnTx/>
                <a:uFillTx/>
                <a:latin typeface="Amazon Ember" panose="020B0603020204020204" pitchFamily="34" charset="0"/>
                <a:ea typeface="Amazon Ember" panose="020B0603020204020204" pitchFamily="34" charset="0"/>
                <a:cs typeface="Amazon Ember" panose="020B0603020204020204" pitchFamily="34" charset="0"/>
              </a:rPr>
              <a:t>pushes a message to a topic</a:t>
            </a:r>
          </a:p>
        </p:txBody>
      </p:sp>
      <p:sp>
        <p:nvSpPr>
          <p:cNvPr id="8" name="TextBox 7"/>
          <p:cNvSpPr txBox="1"/>
          <p:nvPr/>
        </p:nvSpPr>
        <p:spPr>
          <a:xfrm>
            <a:off x="7653286" y="1344939"/>
            <a:ext cx="336983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Subscriber – Component that </a:t>
            </a:r>
            <a:br>
              <a:rPr kumimoji="0" lang="en-US" sz="180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i="0" u="none" strike="noStrike" kern="1200" cap="none" spc="0" normalizeH="0" baseline="0" noProof="0" dirty="0">
                <a:ln>
                  <a:noFill/>
                </a:ln>
                <a:solidFill>
                  <a:srgbClr val="1CC9F7"/>
                </a:solidFill>
                <a:effectLst/>
                <a:uLnTx/>
                <a:uFillTx/>
                <a:latin typeface="Amazon Ember" panose="020B0603020204020204" pitchFamily="34" charset="0"/>
                <a:ea typeface="Amazon Ember" panose="020B0603020204020204" pitchFamily="34" charset="0"/>
                <a:cs typeface="Amazon Ember" panose="020B0603020204020204" pitchFamily="34" charset="0"/>
              </a:rPr>
              <a:t>subscribes to a topic</a:t>
            </a:r>
          </a:p>
        </p:txBody>
      </p:sp>
      <p:sp>
        <p:nvSpPr>
          <p:cNvPr id="9" name="TextBox 8">
            <a:extLst>
              <a:ext uri="{C183D7F6-B498-43B3-948B-1728B52AA6E4}">
                <adec:decorative xmlns:adec="http://schemas.microsoft.com/office/drawing/2017/decorative" val="0"/>
              </a:ext>
            </a:extLst>
          </p:cNvPr>
          <p:cNvSpPr txBox="1"/>
          <p:nvPr/>
        </p:nvSpPr>
        <p:spPr>
          <a:xfrm>
            <a:off x="4676380" y="5618015"/>
            <a:ext cx="28392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Push mechanism</a:t>
            </a:r>
          </a:p>
        </p:txBody>
      </p:sp>
      <p:grpSp>
        <p:nvGrpSpPr>
          <p:cNvPr id="18" name="Group 17" descr="publishers push messages to a topic that has multiple subscribers.">
            <a:extLst>
              <a:ext uri="{FF2B5EF4-FFF2-40B4-BE49-F238E27FC236}">
                <a16:creationId xmlns:a16="http://schemas.microsoft.com/office/drawing/2014/main" id="{C13122B1-70FC-40D6-B626-0E7FE72C9855}"/>
              </a:ext>
            </a:extLst>
          </p:cNvPr>
          <p:cNvGrpSpPr/>
          <p:nvPr/>
        </p:nvGrpSpPr>
        <p:grpSpPr>
          <a:xfrm>
            <a:off x="2286835" y="2062783"/>
            <a:ext cx="7618331" cy="3744443"/>
            <a:chOff x="3987832" y="2062783"/>
            <a:chExt cx="7618331" cy="3744443"/>
          </a:xfrm>
        </p:grpSpPr>
        <p:grpSp>
          <p:nvGrpSpPr>
            <p:cNvPr id="19" name="Group 18">
              <a:extLst>
                <a:ext uri="{FF2B5EF4-FFF2-40B4-BE49-F238E27FC236}">
                  <a16:creationId xmlns:a16="http://schemas.microsoft.com/office/drawing/2014/main" id="{553D2896-DF10-4840-88DD-D6542CB700DB}"/>
                </a:ext>
              </a:extLst>
            </p:cNvPr>
            <p:cNvGrpSpPr/>
            <p:nvPr/>
          </p:nvGrpSpPr>
          <p:grpSpPr>
            <a:xfrm>
              <a:off x="10479749" y="2062783"/>
              <a:ext cx="632814" cy="632814"/>
              <a:chOff x="8672363" y="2052320"/>
              <a:chExt cx="406400" cy="406400"/>
            </a:xfrm>
          </p:grpSpPr>
          <p:sp>
            <p:nvSpPr>
              <p:cNvPr id="61" name="Oval 60">
                <a:extLst>
                  <a:ext uri="{FF2B5EF4-FFF2-40B4-BE49-F238E27FC236}">
                    <a16:creationId xmlns:a16="http://schemas.microsoft.com/office/drawing/2014/main" id="{EB603F46-FA17-4CC7-ABBD-0410A9D2876B}"/>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61">
                <a:extLst>
                  <a:ext uri="{FF2B5EF4-FFF2-40B4-BE49-F238E27FC236}">
                    <a16:creationId xmlns:a16="http://schemas.microsoft.com/office/drawing/2014/main" id="{846D4CFE-3F35-4483-92DB-0689ED99E62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6013" y="2095970"/>
                <a:ext cx="319100" cy="319100"/>
              </a:xfrm>
              <a:prstGeom prst="rect">
                <a:avLst/>
              </a:prstGeom>
            </p:spPr>
          </p:pic>
        </p:grpSp>
        <p:grpSp>
          <p:nvGrpSpPr>
            <p:cNvPr id="20" name="Group 19">
              <a:extLst>
                <a:ext uri="{FF2B5EF4-FFF2-40B4-BE49-F238E27FC236}">
                  <a16:creationId xmlns:a16="http://schemas.microsoft.com/office/drawing/2014/main" id="{7E121DC9-8C4E-4258-A378-F5076C016827}"/>
                </a:ext>
              </a:extLst>
            </p:cNvPr>
            <p:cNvGrpSpPr/>
            <p:nvPr/>
          </p:nvGrpSpPr>
          <p:grpSpPr>
            <a:xfrm>
              <a:off x="4481433" y="2305420"/>
              <a:ext cx="632815" cy="2935120"/>
              <a:chOff x="4479844" y="2305420"/>
              <a:chExt cx="632815" cy="2935120"/>
            </a:xfrm>
          </p:grpSpPr>
          <p:grpSp>
            <p:nvGrpSpPr>
              <p:cNvPr id="55" name="Group 54">
                <a:extLst>
                  <a:ext uri="{FF2B5EF4-FFF2-40B4-BE49-F238E27FC236}">
                    <a16:creationId xmlns:a16="http://schemas.microsoft.com/office/drawing/2014/main" id="{45FCFA00-F9E2-4D06-BE89-31ECD389B118}"/>
                  </a:ext>
                </a:extLst>
              </p:cNvPr>
              <p:cNvGrpSpPr/>
              <p:nvPr/>
            </p:nvGrpSpPr>
            <p:grpSpPr>
              <a:xfrm>
                <a:off x="4479844" y="2305420"/>
                <a:ext cx="632815" cy="632815"/>
                <a:chOff x="6537076" y="3044498"/>
                <a:chExt cx="406400" cy="406400"/>
              </a:xfrm>
            </p:grpSpPr>
            <p:pic>
              <p:nvPicPr>
                <p:cNvPr id="59" name="Picture 58">
                  <a:extLst>
                    <a:ext uri="{FF2B5EF4-FFF2-40B4-BE49-F238E27FC236}">
                      <a16:creationId xmlns:a16="http://schemas.microsoft.com/office/drawing/2014/main" id="{0DB52A83-7916-45BC-8D40-64D4703AB7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84452" y="3091874"/>
                  <a:ext cx="311648" cy="311648"/>
                </a:xfrm>
                <a:prstGeom prst="rect">
                  <a:avLst/>
                </a:prstGeom>
              </p:spPr>
            </p:pic>
            <p:sp>
              <p:nvSpPr>
                <p:cNvPr id="60" name="Oval 59">
                  <a:extLst>
                    <a:ext uri="{FF2B5EF4-FFF2-40B4-BE49-F238E27FC236}">
                      <a16:creationId xmlns:a16="http://schemas.microsoft.com/office/drawing/2014/main" id="{3A233176-3D0B-40E2-B649-FECF72AAB67D}"/>
                    </a:ext>
                  </a:extLst>
                </p:cNvPr>
                <p:cNvSpPr/>
                <p:nvPr/>
              </p:nvSpPr>
              <p:spPr>
                <a:xfrm>
                  <a:off x="6537076" y="3044498"/>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5F32ABAB-3DEB-4A21-9DBA-081318C248B8}"/>
                  </a:ext>
                </a:extLst>
              </p:cNvPr>
              <p:cNvGrpSpPr/>
              <p:nvPr/>
            </p:nvGrpSpPr>
            <p:grpSpPr>
              <a:xfrm>
                <a:off x="4479844" y="4607725"/>
                <a:ext cx="632815" cy="632815"/>
                <a:chOff x="6537076" y="3044498"/>
                <a:chExt cx="406400" cy="406400"/>
              </a:xfrm>
            </p:grpSpPr>
            <p:pic>
              <p:nvPicPr>
                <p:cNvPr id="57" name="Picture 56">
                  <a:extLst>
                    <a:ext uri="{FF2B5EF4-FFF2-40B4-BE49-F238E27FC236}">
                      <a16:creationId xmlns:a16="http://schemas.microsoft.com/office/drawing/2014/main" id="{35EF3BB5-BDB1-4FA6-8949-6B13DF99D46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84452" y="3091874"/>
                  <a:ext cx="311648" cy="311648"/>
                </a:xfrm>
                <a:prstGeom prst="rect">
                  <a:avLst/>
                </a:prstGeom>
              </p:spPr>
            </p:pic>
            <p:sp>
              <p:nvSpPr>
                <p:cNvPr id="58" name="Oval 57">
                  <a:extLst>
                    <a:ext uri="{FF2B5EF4-FFF2-40B4-BE49-F238E27FC236}">
                      <a16:creationId xmlns:a16="http://schemas.microsoft.com/office/drawing/2014/main" id="{42C146ED-C93D-430C-9811-090C62C9A54D}"/>
                    </a:ext>
                  </a:extLst>
                </p:cNvPr>
                <p:cNvSpPr/>
                <p:nvPr/>
              </p:nvSpPr>
              <p:spPr>
                <a:xfrm>
                  <a:off x="6537076" y="3044498"/>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20">
              <a:extLst>
                <a:ext uri="{FF2B5EF4-FFF2-40B4-BE49-F238E27FC236}">
                  <a16:creationId xmlns:a16="http://schemas.microsoft.com/office/drawing/2014/main" id="{BAC77E9E-38FC-49E3-89D6-5AE624C722D5}"/>
                </a:ext>
              </a:extLst>
            </p:cNvPr>
            <p:cNvGrpSpPr/>
            <p:nvPr/>
          </p:nvGrpSpPr>
          <p:grpSpPr>
            <a:xfrm>
              <a:off x="10479749" y="3421848"/>
              <a:ext cx="632814" cy="632814"/>
              <a:chOff x="8672363" y="2052320"/>
              <a:chExt cx="406400" cy="406400"/>
            </a:xfrm>
          </p:grpSpPr>
          <p:sp>
            <p:nvSpPr>
              <p:cNvPr id="53" name="Oval 52">
                <a:extLst>
                  <a:ext uri="{FF2B5EF4-FFF2-40B4-BE49-F238E27FC236}">
                    <a16:creationId xmlns:a16="http://schemas.microsoft.com/office/drawing/2014/main" id="{2446A28B-5CCD-470D-8404-002AC2D013E2}"/>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BF9E71E3-7B02-498C-B6DA-D296B70F10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6013" y="2095970"/>
                <a:ext cx="319100" cy="319100"/>
              </a:xfrm>
              <a:prstGeom prst="rect">
                <a:avLst/>
              </a:prstGeom>
            </p:spPr>
          </p:pic>
        </p:grpSp>
        <p:grpSp>
          <p:nvGrpSpPr>
            <p:cNvPr id="22" name="Group 21">
              <a:extLst>
                <a:ext uri="{FF2B5EF4-FFF2-40B4-BE49-F238E27FC236}">
                  <a16:creationId xmlns:a16="http://schemas.microsoft.com/office/drawing/2014/main" id="{B0F99C9E-C836-4733-B7C8-380D0C831179}"/>
                </a:ext>
              </a:extLst>
            </p:cNvPr>
            <p:cNvGrpSpPr/>
            <p:nvPr/>
          </p:nvGrpSpPr>
          <p:grpSpPr>
            <a:xfrm>
              <a:off x="10479749" y="4777802"/>
              <a:ext cx="632814" cy="632814"/>
              <a:chOff x="8672363" y="2052320"/>
              <a:chExt cx="406400" cy="406400"/>
            </a:xfrm>
          </p:grpSpPr>
          <p:sp>
            <p:nvSpPr>
              <p:cNvPr id="51" name="Oval 50">
                <a:extLst>
                  <a:ext uri="{FF2B5EF4-FFF2-40B4-BE49-F238E27FC236}">
                    <a16:creationId xmlns:a16="http://schemas.microsoft.com/office/drawing/2014/main" id="{49FF5EFC-EA10-4856-B5AA-A0BB20FEFA4A}"/>
                  </a:ext>
                </a:extLst>
              </p:cNvPr>
              <p:cNvSpPr/>
              <p:nvPr/>
            </p:nvSpPr>
            <p:spPr>
              <a:xfrm>
                <a:off x="8672363" y="2052320"/>
                <a:ext cx="406400" cy="4064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a:extLst>
                  <a:ext uri="{FF2B5EF4-FFF2-40B4-BE49-F238E27FC236}">
                    <a16:creationId xmlns:a16="http://schemas.microsoft.com/office/drawing/2014/main" id="{C60B1ECD-F5AE-46F0-8D51-1A03FB2058F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6013" y="2095970"/>
                <a:ext cx="319100" cy="319100"/>
              </a:xfrm>
              <a:prstGeom prst="rect">
                <a:avLst/>
              </a:prstGeom>
            </p:spPr>
          </p:pic>
        </p:grpSp>
        <p:sp>
          <p:nvSpPr>
            <p:cNvPr id="23" name="TextBox 22">
              <a:extLst>
                <a:ext uri="{FF2B5EF4-FFF2-40B4-BE49-F238E27FC236}">
                  <a16:creationId xmlns:a16="http://schemas.microsoft.com/office/drawing/2014/main" id="{D6B9C65E-237D-488C-B019-1B7CE8AAC01D}"/>
                </a:ext>
              </a:extLst>
            </p:cNvPr>
            <p:cNvSpPr txBox="1"/>
            <p:nvPr/>
          </p:nvSpPr>
          <p:spPr>
            <a:xfrm>
              <a:off x="9986149" y="2707073"/>
              <a:ext cx="1620014"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Subscriber</a:t>
              </a:r>
            </a:p>
          </p:txBody>
        </p:sp>
        <p:sp>
          <p:nvSpPr>
            <p:cNvPr id="24" name="TextBox 23">
              <a:extLst>
                <a:ext uri="{FF2B5EF4-FFF2-40B4-BE49-F238E27FC236}">
                  <a16:creationId xmlns:a16="http://schemas.microsoft.com/office/drawing/2014/main" id="{7493E3AD-79D1-4340-972A-250CC5A58284}"/>
                </a:ext>
              </a:extLst>
            </p:cNvPr>
            <p:cNvSpPr txBox="1"/>
            <p:nvPr/>
          </p:nvSpPr>
          <p:spPr>
            <a:xfrm>
              <a:off x="9986149" y="4074174"/>
              <a:ext cx="1620014"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Subscriber</a:t>
              </a:r>
            </a:p>
          </p:txBody>
        </p:sp>
        <p:sp>
          <p:nvSpPr>
            <p:cNvPr id="25" name="TextBox 24">
              <a:extLst>
                <a:ext uri="{FF2B5EF4-FFF2-40B4-BE49-F238E27FC236}">
                  <a16:creationId xmlns:a16="http://schemas.microsoft.com/office/drawing/2014/main" id="{76825530-9C49-4575-BEFC-5F3224CC8525}"/>
                </a:ext>
              </a:extLst>
            </p:cNvPr>
            <p:cNvSpPr txBox="1"/>
            <p:nvPr/>
          </p:nvSpPr>
          <p:spPr>
            <a:xfrm>
              <a:off x="9986149" y="5438214"/>
              <a:ext cx="1620014"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Subscriber</a:t>
              </a:r>
            </a:p>
          </p:txBody>
        </p:sp>
        <p:sp>
          <p:nvSpPr>
            <p:cNvPr id="26" name="TextBox 25">
              <a:extLst>
                <a:ext uri="{FF2B5EF4-FFF2-40B4-BE49-F238E27FC236}">
                  <a16:creationId xmlns:a16="http://schemas.microsoft.com/office/drawing/2014/main" id="{443DF2C7-80C1-4767-BE80-18FA66F95565}"/>
                </a:ext>
              </a:extLst>
            </p:cNvPr>
            <p:cNvSpPr txBox="1"/>
            <p:nvPr/>
          </p:nvSpPr>
          <p:spPr>
            <a:xfrm>
              <a:off x="7100271" y="4134199"/>
              <a:ext cx="787078"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Topic</a:t>
              </a:r>
            </a:p>
          </p:txBody>
        </p:sp>
        <p:cxnSp>
          <p:nvCxnSpPr>
            <p:cNvPr id="27" name="Straight Arrow Connector 26">
              <a:extLst>
                <a:ext uri="{FF2B5EF4-FFF2-40B4-BE49-F238E27FC236}">
                  <a16:creationId xmlns:a16="http://schemas.microsoft.com/office/drawing/2014/main" id="{84961D73-B1A1-4B2A-8076-15D6CE7F47D0}"/>
                </a:ext>
              </a:extLst>
            </p:cNvPr>
            <p:cNvCxnSpPr>
              <a:cxnSpLocks/>
            </p:cNvCxnSpPr>
            <p:nvPr/>
          </p:nvCxnSpPr>
          <p:spPr>
            <a:xfrm>
              <a:off x="5244003" y="2812674"/>
              <a:ext cx="1852867" cy="844873"/>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CC38D0-7D2A-413B-8197-5F2B1868EB8D}"/>
                </a:ext>
              </a:extLst>
            </p:cNvPr>
            <p:cNvCxnSpPr>
              <a:cxnSpLocks/>
            </p:cNvCxnSpPr>
            <p:nvPr/>
          </p:nvCxnSpPr>
          <p:spPr>
            <a:xfrm flipV="1">
              <a:off x="5308608" y="4049692"/>
              <a:ext cx="1796165" cy="783824"/>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C2CCB1E-DEE3-4E14-BF7E-FE1703403459}"/>
                </a:ext>
              </a:extLst>
            </p:cNvPr>
            <p:cNvCxnSpPr>
              <a:cxnSpLocks/>
            </p:cNvCxnSpPr>
            <p:nvPr/>
          </p:nvCxnSpPr>
          <p:spPr>
            <a:xfrm flipV="1">
              <a:off x="8080174" y="2500133"/>
              <a:ext cx="2297677" cy="1156351"/>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1D9FD7-1503-4517-9DD3-3FD588198B4A}"/>
                </a:ext>
              </a:extLst>
            </p:cNvPr>
            <p:cNvCxnSpPr>
              <a:cxnSpLocks/>
            </p:cNvCxnSpPr>
            <p:nvPr/>
          </p:nvCxnSpPr>
          <p:spPr>
            <a:xfrm flipV="1">
              <a:off x="8095552" y="3891324"/>
              <a:ext cx="2282298" cy="1"/>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5C4310-70B1-4437-9BB9-8C85FA67E6B7}"/>
                </a:ext>
              </a:extLst>
            </p:cNvPr>
            <p:cNvCxnSpPr>
              <a:cxnSpLocks/>
            </p:cNvCxnSpPr>
            <p:nvPr/>
          </p:nvCxnSpPr>
          <p:spPr>
            <a:xfrm>
              <a:off x="8080174" y="4113904"/>
              <a:ext cx="2297677" cy="972125"/>
            </a:xfrm>
            <a:prstGeom prst="straightConnector1">
              <a:avLst/>
            </a:prstGeom>
            <a:ln w="2540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4E22C86-E39F-476F-B55F-16C403EC2C5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86864" y="2379189"/>
              <a:ext cx="653048" cy="653048"/>
            </a:xfrm>
            <a:prstGeom prst="rect">
              <a:avLst/>
            </a:prstGeom>
          </p:spPr>
        </p:pic>
        <p:grpSp>
          <p:nvGrpSpPr>
            <p:cNvPr id="33" name="Group 32">
              <a:extLst>
                <a:ext uri="{FF2B5EF4-FFF2-40B4-BE49-F238E27FC236}">
                  <a16:creationId xmlns:a16="http://schemas.microsoft.com/office/drawing/2014/main" id="{CF82A3C7-F6C9-424A-8647-AC0D0058859C}"/>
                </a:ext>
              </a:extLst>
            </p:cNvPr>
            <p:cNvGrpSpPr/>
            <p:nvPr/>
          </p:nvGrpSpPr>
          <p:grpSpPr>
            <a:xfrm>
              <a:off x="5038676" y="4365373"/>
              <a:ext cx="860147" cy="812703"/>
              <a:chOff x="5714040" y="4049692"/>
              <a:chExt cx="860147" cy="812703"/>
            </a:xfrm>
          </p:grpSpPr>
          <p:pic>
            <p:nvPicPr>
              <p:cNvPr id="49" name="Picture 48">
                <a:extLst>
                  <a:ext uri="{FF2B5EF4-FFF2-40B4-BE49-F238E27FC236}">
                    <a16:creationId xmlns:a16="http://schemas.microsoft.com/office/drawing/2014/main" id="{C61D2438-6797-4A23-AA0B-C7664C6ADC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864736" y="4049692"/>
                <a:ext cx="709451" cy="709451"/>
              </a:xfrm>
              <a:prstGeom prst="rect">
                <a:avLst/>
              </a:prstGeom>
            </p:spPr>
          </p:pic>
          <p:pic>
            <p:nvPicPr>
              <p:cNvPr id="50" name="Picture 49">
                <a:extLst>
                  <a:ext uri="{FF2B5EF4-FFF2-40B4-BE49-F238E27FC236}">
                    <a16:creationId xmlns:a16="http://schemas.microsoft.com/office/drawing/2014/main" id="{38987F53-85D2-4625-9F2F-B80B0FBFDC9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714040" y="4221938"/>
                <a:ext cx="460584" cy="640457"/>
              </a:xfrm>
              <a:prstGeom prst="rect">
                <a:avLst/>
              </a:prstGeom>
            </p:spPr>
          </p:pic>
        </p:grpSp>
        <p:grpSp>
          <p:nvGrpSpPr>
            <p:cNvPr id="34" name="Group 33">
              <a:extLst>
                <a:ext uri="{FF2B5EF4-FFF2-40B4-BE49-F238E27FC236}">
                  <a16:creationId xmlns:a16="http://schemas.microsoft.com/office/drawing/2014/main" id="{3A663787-797E-435F-9D2A-FA610DD0C106}"/>
                </a:ext>
              </a:extLst>
            </p:cNvPr>
            <p:cNvGrpSpPr/>
            <p:nvPr/>
          </p:nvGrpSpPr>
          <p:grpSpPr>
            <a:xfrm>
              <a:off x="7878777" y="3516264"/>
              <a:ext cx="509011" cy="581686"/>
              <a:chOff x="6550812" y="5409373"/>
              <a:chExt cx="806780" cy="921970"/>
            </a:xfrm>
          </p:grpSpPr>
          <p:pic>
            <p:nvPicPr>
              <p:cNvPr id="46" name="Picture 45">
                <a:extLst>
                  <a:ext uri="{FF2B5EF4-FFF2-40B4-BE49-F238E27FC236}">
                    <a16:creationId xmlns:a16="http://schemas.microsoft.com/office/drawing/2014/main" id="{A641D06D-10C4-4A7E-B971-6C5B4EEA252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7" name="Picture 46">
                <a:extLst>
                  <a:ext uri="{FF2B5EF4-FFF2-40B4-BE49-F238E27FC236}">
                    <a16:creationId xmlns:a16="http://schemas.microsoft.com/office/drawing/2014/main" id="{32CBF5F6-1297-4C75-8DC8-12FDA615BAD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8" name="Picture 47">
                <a:extLst>
                  <a:ext uri="{FF2B5EF4-FFF2-40B4-BE49-F238E27FC236}">
                    <a16:creationId xmlns:a16="http://schemas.microsoft.com/office/drawing/2014/main" id="{6C3D64E6-E109-4846-9369-E525297604B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897008" y="5690886"/>
                <a:ext cx="460584" cy="640457"/>
              </a:xfrm>
              <a:prstGeom prst="rect">
                <a:avLst/>
              </a:prstGeom>
            </p:spPr>
          </p:pic>
        </p:grpSp>
        <p:grpSp>
          <p:nvGrpSpPr>
            <p:cNvPr id="35" name="Group 34">
              <a:extLst>
                <a:ext uri="{FF2B5EF4-FFF2-40B4-BE49-F238E27FC236}">
                  <a16:creationId xmlns:a16="http://schemas.microsoft.com/office/drawing/2014/main" id="{1C8E403F-1520-42C4-B194-9B4283F9DD39}"/>
                </a:ext>
              </a:extLst>
            </p:cNvPr>
            <p:cNvGrpSpPr/>
            <p:nvPr/>
          </p:nvGrpSpPr>
          <p:grpSpPr>
            <a:xfrm>
              <a:off x="7798194" y="3229553"/>
              <a:ext cx="509011" cy="581686"/>
              <a:chOff x="6550812" y="5409373"/>
              <a:chExt cx="806780" cy="921970"/>
            </a:xfrm>
          </p:grpSpPr>
          <p:pic>
            <p:nvPicPr>
              <p:cNvPr id="43" name="Picture 42">
                <a:extLst>
                  <a:ext uri="{FF2B5EF4-FFF2-40B4-BE49-F238E27FC236}">
                    <a16:creationId xmlns:a16="http://schemas.microsoft.com/office/drawing/2014/main" id="{25EF4294-00CF-4658-8F8A-E2D3A1642F9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4" name="Picture 43">
                <a:extLst>
                  <a:ext uri="{FF2B5EF4-FFF2-40B4-BE49-F238E27FC236}">
                    <a16:creationId xmlns:a16="http://schemas.microsoft.com/office/drawing/2014/main" id="{808AFBC9-CD85-4576-BF0F-A9C59CCD5DF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5" name="Picture 44">
                <a:extLst>
                  <a:ext uri="{FF2B5EF4-FFF2-40B4-BE49-F238E27FC236}">
                    <a16:creationId xmlns:a16="http://schemas.microsoft.com/office/drawing/2014/main" id="{7558D2BE-6BD8-4C80-B0CE-5DD9A1D043A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897008" y="5690886"/>
                <a:ext cx="460584" cy="640457"/>
              </a:xfrm>
              <a:prstGeom prst="rect">
                <a:avLst/>
              </a:prstGeom>
            </p:spPr>
          </p:pic>
        </p:grpSp>
        <p:grpSp>
          <p:nvGrpSpPr>
            <p:cNvPr id="36" name="Group 35">
              <a:extLst>
                <a:ext uri="{FF2B5EF4-FFF2-40B4-BE49-F238E27FC236}">
                  <a16:creationId xmlns:a16="http://schemas.microsoft.com/office/drawing/2014/main" id="{4AE9B231-E754-4E74-B7CB-6338B9121091}"/>
                </a:ext>
              </a:extLst>
            </p:cNvPr>
            <p:cNvGrpSpPr/>
            <p:nvPr/>
          </p:nvGrpSpPr>
          <p:grpSpPr>
            <a:xfrm>
              <a:off x="7887349" y="3860019"/>
              <a:ext cx="509011" cy="581686"/>
              <a:chOff x="6550812" y="5409373"/>
              <a:chExt cx="806780" cy="921970"/>
            </a:xfrm>
          </p:grpSpPr>
          <p:pic>
            <p:nvPicPr>
              <p:cNvPr id="40" name="Picture 39">
                <a:extLst>
                  <a:ext uri="{FF2B5EF4-FFF2-40B4-BE49-F238E27FC236}">
                    <a16:creationId xmlns:a16="http://schemas.microsoft.com/office/drawing/2014/main" id="{A6102198-0B41-4F83-B46C-D51E462FF1B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50812" y="5409373"/>
                <a:ext cx="653048" cy="653048"/>
              </a:xfrm>
              <a:prstGeom prst="rect">
                <a:avLst/>
              </a:prstGeom>
            </p:spPr>
          </p:pic>
          <p:pic>
            <p:nvPicPr>
              <p:cNvPr id="41" name="Picture 40">
                <a:extLst>
                  <a:ext uri="{FF2B5EF4-FFF2-40B4-BE49-F238E27FC236}">
                    <a16:creationId xmlns:a16="http://schemas.microsoft.com/office/drawing/2014/main" id="{7E2CF1DD-60FA-4871-B72F-0509E480287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641883" y="5495655"/>
                <a:ext cx="709451" cy="709451"/>
              </a:xfrm>
              <a:prstGeom prst="rect">
                <a:avLst/>
              </a:prstGeom>
            </p:spPr>
          </p:pic>
          <p:pic>
            <p:nvPicPr>
              <p:cNvPr id="42" name="Picture 41">
                <a:extLst>
                  <a:ext uri="{FF2B5EF4-FFF2-40B4-BE49-F238E27FC236}">
                    <a16:creationId xmlns:a16="http://schemas.microsoft.com/office/drawing/2014/main" id="{0373F98F-E940-4354-8D75-B1B700006BA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897008" y="5690886"/>
                <a:ext cx="460584" cy="640457"/>
              </a:xfrm>
              <a:prstGeom prst="rect">
                <a:avLst/>
              </a:prstGeom>
            </p:spPr>
          </p:pic>
        </p:grpSp>
        <p:sp>
          <p:nvSpPr>
            <p:cNvPr id="37" name="TextBox 36">
              <a:extLst>
                <a:ext uri="{FF2B5EF4-FFF2-40B4-BE49-F238E27FC236}">
                  <a16:creationId xmlns:a16="http://schemas.microsoft.com/office/drawing/2014/main" id="{3A9B85C8-70BD-4C78-A87D-0FC5495BB444}"/>
                </a:ext>
              </a:extLst>
            </p:cNvPr>
            <p:cNvSpPr txBox="1"/>
            <p:nvPr/>
          </p:nvSpPr>
          <p:spPr>
            <a:xfrm>
              <a:off x="3987832" y="3032567"/>
              <a:ext cx="1620014"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Publisher</a:t>
              </a:r>
            </a:p>
          </p:txBody>
        </p:sp>
        <p:sp>
          <p:nvSpPr>
            <p:cNvPr id="38" name="TextBox 37">
              <a:extLst>
                <a:ext uri="{FF2B5EF4-FFF2-40B4-BE49-F238E27FC236}">
                  <a16:creationId xmlns:a16="http://schemas.microsoft.com/office/drawing/2014/main" id="{84CAC95C-0017-45FA-82B9-2142A542B209}"/>
                </a:ext>
              </a:extLst>
            </p:cNvPr>
            <p:cNvSpPr txBox="1"/>
            <p:nvPr/>
          </p:nvSpPr>
          <p:spPr>
            <a:xfrm>
              <a:off x="3987832" y="5320873"/>
              <a:ext cx="1620014"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Publisher</a:t>
              </a:r>
            </a:p>
          </p:txBody>
        </p:sp>
        <p:pic>
          <p:nvPicPr>
            <p:cNvPr id="39" name="Graphic 38">
              <a:extLst>
                <a:ext uri="{FF2B5EF4-FFF2-40B4-BE49-F238E27FC236}">
                  <a16:creationId xmlns:a16="http://schemas.microsoft.com/office/drawing/2014/main" id="{75E4E2D5-C29C-49EA-9406-99037F28B7A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73977" y="3539979"/>
              <a:ext cx="640080" cy="640080"/>
            </a:xfrm>
            <a:prstGeom prst="rect">
              <a:avLst/>
            </a:prstGeom>
          </p:spPr>
        </p:pic>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913132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26B1-3B51-9140-B554-0F9A77190D90}"/>
              </a:ext>
            </a:extLst>
          </p:cNvPr>
          <p:cNvSpPr>
            <a:spLocks noGrp="1"/>
          </p:cNvSpPr>
          <p:nvPr>
            <p:ph type="title"/>
          </p:nvPr>
        </p:nvSpPr>
        <p:spPr/>
        <p:txBody>
          <a:bodyPr/>
          <a:lstStyle/>
          <a:p>
            <a:r>
              <a:rPr lang="en-US" dirty="0"/>
              <a:t>Amazon SNS</a:t>
            </a:r>
          </a:p>
        </p:txBody>
      </p:sp>
      <p:grpSp>
        <p:nvGrpSpPr>
          <p:cNvPr id="3" name="Group 2">
            <a:extLst>
              <a:ext uri="{FF2B5EF4-FFF2-40B4-BE49-F238E27FC236}">
                <a16:creationId xmlns:a16="http://schemas.microsoft.com/office/drawing/2014/main" id="{D34B6D06-443F-427F-99C7-E5E1802EF22E}"/>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sp>
          <p:nvSpPr>
            <p:cNvPr id="6" name="Rectangle 5">
              <a:extLst>
                <a:ext uri="{FF2B5EF4-FFF2-40B4-BE49-F238E27FC236}">
                  <a16:creationId xmlns:a16="http://schemas.microsoft.com/office/drawing/2014/main" id="{0F6D95A9-00C2-DE4B-9036-1B1E70617C76}"/>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4A5ADF93-418B-4A82-A18D-B9EA73EC97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1105" y="3102317"/>
              <a:ext cx="914400" cy="914400"/>
            </a:xfrm>
            <a:prstGeom prst="rect">
              <a:avLst/>
            </a:prstGeom>
          </p:spPr>
        </p:pic>
        <p:sp>
          <p:nvSpPr>
            <p:cNvPr id="54" name="TextBox 53">
              <a:extLst>
                <a:ext uri="{FF2B5EF4-FFF2-40B4-BE49-F238E27FC236}">
                  <a16:creationId xmlns:a16="http://schemas.microsoft.com/office/drawing/2014/main" id="{4B6CBB5C-F39D-4C59-AFE1-929613570921}"/>
                </a:ext>
              </a:extLst>
            </p:cNvPr>
            <p:cNvSpPr txBox="1"/>
            <p:nvPr/>
          </p:nvSpPr>
          <p:spPr>
            <a:xfrm>
              <a:off x="940809" y="4031294"/>
              <a:ext cx="2523448"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Amazon Simple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Notification Service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(Amazon SNS)</a:t>
              </a:r>
            </a:p>
          </p:txBody>
        </p:sp>
      </p:grpSp>
      <p:sp>
        <p:nvSpPr>
          <p:cNvPr id="12" name="Content Placeholder 11">
            <a:extLst>
              <a:ext uri="{FF2B5EF4-FFF2-40B4-BE49-F238E27FC236}">
                <a16:creationId xmlns:a16="http://schemas.microsoft.com/office/drawing/2014/main" id="{CF27F790-6D76-4325-8E19-6DFAA268E90D}"/>
              </a:ext>
            </a:extLst>
          </p:cNvPr>
          <p:cNvSpPr>
            <a:spLocks noGrp="1"/>
          </p:cNvSpPr>
          <p:nvPr>
            <p:ph idx="13"/>
          </p:nvPr>
        </p:nvSpPr>
        <p:spPr>
          <a:xfrm>
            <a:off x="4348717" y="1916492"/>
            <a:ext cx="7402284" cy="4256524"/>
          </a:xfrm>
        </p:spPr>
        <p:txBody>
          <a:bodyPr/>
          <a:lstStyle/>
          <a:p>
            <a:r>
              <a:rPr lang="en-US" dirty="0"/>
              <a:t>Is a highly available, durable, secure, and fully managed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pub/sub messaging </a:t>
            </a:r>
            <a:r>
              <a:rPr lang="en-US" dirty="0"/>
              <a:t>service</a:t>
            </a:r>
          </a:p>
          <a:p>
            <a:endParaRPr lang="en-US" dirty="0"/>
          </a:p>
          <a:p>
            <a:r>
              <a:rPr lang="en-US" dirty="0"/>
              <a:t>Uses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push</a:t>
            </a:r>
            <a:r>
              <a:rPr lang="en-US" dirty="0"/>
              <a:t> mechanism</a:t>
            </a:r>
          </a:p>
          <a:p>
            <a:endParaRPr lang="en-US" dirty="0"/>
          </a:p>
          <a:p>
            <a:r>
              <a:rPr lang="en-US" dirty="0"/>
              <a:t>Supports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encrypted topics</a:t>
            </a:r>
            <a:r>
              <a:rPr lang="en-US" dirty="0"/>
              <a:t> using customer master keys (CMKs)</a:t>
            </a:r>
          </a:p>
          <a:p>
            <a:endParaRPr lang="en-US" dirty="0"/>
          </a:p>
        </p:txBody>
      </p:sp>
      <p:sp>
        <p:nvSpPr>
          <p:cNvPr id="4" name="Footer Placeholder 3">
            <a:extLst>
              <a:ext uri="{FF2B5EF4-FFF2-40B4-BE49-F238E27FC236}">
                <a16:creationId xmlns:a16="http://schemas.microsoft.com/office/drawing/2014/main" id="{0CF88875-16E9-4C7F-A521-BE5CDECE6C4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7" name="Slide Number Placeholder 6">
            <a:extLst>
              <a:ext uri="{FF2B5EF4-FFF2-40B4-BE49-F238E27FC236}">
                <a16:creationId xmlns:a16="http://schemas.microsoft.com/office/drawing/2014/main" id="{64E70B70-C599-4CD4-8C37-22A78F9E0C79}"/>
              </a:ext>
            </a:extLst>
          </p:cNvPr>
          <p:cNvSpPr>
            <a:spLocks noGrp="1"/>
          </p:cNvSpPr>
          <p:nvPr>
            <p:ph type="sldNum" sz="quarter" idx="12"/>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2889797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D43-B646-E845-833A-D7F365F5AD05}"/>
              </a:ext>
            </a:extLst>
          </p:cNvPr>
          <p:cNvSpPr>
            <a:spLocks noGrp="1"/>
          </p:cNvSpPr>
          <p:nvPr>
            <p:ph type="title"/>
          </p:nvPr>
        </p:nvSpPr>
        <p:spPr/>
        <p:txBody>
          <a:bodyPr/>
          <a:lstStyle/>
          <a:p>
            <a:r>
              <a:rPr lang="en-US" dirty="0"/>
              <a:t>Supported transport protocols</a:t>
            </a:r>
          </a:p>
        </p:txBody>
      </p:sp>
      <p:grpSp>
        <p:nvGrpSpPr>
          <p:cNvPr id="6" name="Group 5" descr="email, email-json, http, https, sms clients, sqs queues, and aws lambda functions are all supported transport protocols.">
            <a:extLst>
              <a:ext uri="{FF2B5EF4-FFF2-40B4-BE49-F238E27FC236}">
                <a16:creationId xmlns:a16="http://schemas.microsoft.com/office/drawing/2014/main" id="{6504025E-E6EA-4F0F-8A8A-C4DFC1065B29}"/>
              </a:ext>
            </a:extLst>
          </p:cNvPr>
          <p:cNvGrpSpPr/>
          <p:nvPr/>
        </p:nvGrpSpPr>
        <p:grpSpPr>
          <a:xfrm>
            <a:off x="928052" y="1844142"/>
            <a:ext cx="10335897" cy="4016740"/>
            <a:chOff x="928052" y="1844142"/>
            <a:chExt cx="10335897" cy="4016740"/>
          </a:xfrm>
        </p:grpSpPr>
        <p:pic>
          <p:nvPicPr>
            <p:cNvPr id="11" name="Graphic 10">
              <a:extLst>
                <a:ext uri="{FF2B5EF4-FFF2-40B4-BE49-F238E27FC236}">
                  <a16:creationId xmlns:a16="http://schemas.microsoft.com/office/drawing/2014/main" id="{CD2FF590-3DD7-4432-8ECE-089E9611F7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8898" y="3501695"/>
              <a:ext cx="640080" cy="640080"/>
            </a:xfrm>
            <a:prstGeom prst="rect">
              <a:avLst/>
            </a:prstGeom>
          </p:spPr>
        </p:pic>
        <p:sp>
          <p:nvSpPr>
            <p:cNvPr id="5" name="TextBox 4">
              <a:extLst>
                <a:ext uri="{FF2B5EF4-FFF2-40B4-BE49-F238E27FC236}">
                  <a16:creationId xmlns:a16="http://schemas.microsoft.com/office/drawing/2014/main" id="{9B04A979-4057-4A16-B382-475D6B3C3BC4}"/>
                </a:ext>
              </a:extLst>
            </p:cNvPr>
            <p:cNvSpPr txBox="1"/>
            <p:nvPr/>
          </p:nvSpPr>
          <p:spPr>
            <a:xfrm>
              <a:off x="928052" y="3590903"/>
              <a:ext cx="1423788"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Publisher</a:t>
              </a:r>
            </a:p>
          </p:txBody>
        </p:sp>
        <p:sp>
          <p:nvSpPr>
            <p:cNvPr id="12" name="TextBox 11">
              <a:extLst>
                <a:ext uri="{FF2B5EF4-FFF2-40B4-BE49-F238E27FC236}">
                  <a16:creationId xmlns:a16="http://schemas.microsoft.com/office/drawing/2014/main" id="{935D4161-239D-429F-8972-627C6C7E95E0}"/>
                </a:ext>
              </a:extLst>
            </p:cNvPr>
            <p:cNvSpPr txBox="1"/>
            <p:nvPr/>
          </p:nvSpPr>
          <p:spPr>
            <a:xfrm>
              <a:off x="2882580" y="4110997"/>
              <a:ext cx="1492716"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SNS topic</a:t>
              </a:r>
            </a:p>
          </p:txBody>
        </p:sp>
        <p:sp>
          <p:nvSpPr>
            <p:cNvPr id="13" name="TextBox 12">
              <a:extLst>
                <a:ext uri="{FF2B5EF4-FFF2-40B4-BE49-F238E27FC236}">
                  <a16:creationId xmlns:a16="http://schemas.microsoft.com/office/drawing/2014/main" id="{5E3A7BA4-533C-47DC-8278-FDA7FDDCC208}"/>
                </a:ext>
              </a:extLst>
            </p:cNvPr>
            <p:cNvSpPr txBox="1"/>
            <p:nvPr/>
          </p:nvSpPr>
          <p:spPr>
            <a:xfrm>
              <a:off x="6284701" y="1844142"/>
              <a:ext cx="2973891"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Email or Email-JSON</a:t>
              </a:r>
            </a:p>
          </p:txBody>
        </p:sp>
        <p:sp>
          <p:nvSpPr>
            <p:cNvPr id="16" name="TextBox 15">
              <a:extLst>
                <a:ext uri="{FF2B5EF4-FFF2-40B4-BE49-F238E27FC236}">
                  <a16:creationId xmlns:a16="http://schemas.microsoft.com/office/drawing/2014/main" id="{282C4631-23A8-4184-AA67-6B523B051F93}"/>
                </a:ext>
              </a:extLst>
            </p:cNvPr>
            <p:cNvSpPr txBox="1"/>
            <p:nvPr/>
          </p:nvSpPr>
          <p:spPr>
            <a:xfrm>
              <a:off x="6284701" y="2732911"/>
              <a:ext cx="2274982"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HTTP or HTTPS</a:t>
              </a:r>
            </a:p>
          </p:txBody>
        </p:sp>
        <p:sp>
          <p:nvSpPr>
            <p:cNvPr id="17" name="TextBox 16">
              <a:extLst>
                <a:ext uri="{FF2B5EF4-FFF2-40B4-BE49-F238E27FC236}">
                  <a16:creationId xmlns:a16="http://schemas.microsoft.com/office/drawing/2014/main" id="{2EAF97AC-D13B-4CED-8F27-DBA1617E612E}"/>
                </a:ext>
              </a:extLst>
            </p:cNvPr>
            <p:cNvSpPr txBox="1"/>
            <p:nvPr/>
          </p:nvSpPr>
          <p:spPr>
            <a:xfrm>
              <a:off x="6284701" y="3590903"/>
              <a:ext cx="4979248"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Short Message Service (SMS) clients</a:t>
              </a:r>
            </a:p>
          </p:txBody>
        </p:sp>
        <p:sp>
          <p:nvSpPr>
            <p:cNvPr id="18" name="TextBox 17">
              <a:extLst>
                <a:ext uri="{FF2B5EF4-FFF2-40B4-BE49-F238E27FC236}">
                  <a16:creationId xmlns:a16="http://schemas.microsoft.com/office/drawing/2014/main" id="{58960C2F-56F2-426E-A1E1-ADE890ADC6E8}"/>
                </a:ext>
              </a:extLst>
            </p:cNvPr>
            <p:cNvSpPr txBox="1"/>
            <p:nvPr/>
          </p:nvSpPr>
          <p:spPr>
            <a:xfrm>
              <a:off x="6284701" y="4510449"/>
              <a:ext cx="2999539"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Amazon SQS queues</a:t>
              </a:r>
            </a:p>
          </p:txBody>
        </p:sp>
        <p:sp>
          <p:nvSpPr>
            <p:cNvPr id="19" name="TextBox 18">
              <a:extLst>
                <a:ext uri="{FF2B5EF4-FFF2-40B4-BE49-F238E27FC236}">
                  <a16:creationId xmlns:a16="http://schemas.microsoft.com/office/drawing/2014/main" id="{76E406AD-4C11-483D-9FC5-9315B6ABBC1E}"/>
                </a:ext>
              </a:extLst>
            </p:cNvPr>
            <p:cNvSpPr txBox="1"/>
            <p:nvPr/>
          </p:nvSpPr>
          <p:spPr>
            <a:xfrm>
              <a:off x="6284701" y="5399217"/>
              <a:ext cx="3332964" cy="461665"/>
            </a:xfrm>
            <a:prstGeom prst="rect">
              <a:avLst/>
            </a:prstGeom>
            <a:noFill/>
            <a:ln>
              <a:no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AWS Lambda functions</a:t>
              </a:r>
            </a:p>
          </p:txBody>
        </p:sp>
        <p:cxnSp>
          <p:nvCxnSpPr>
            <p:cNvPr id="21" name="Straight Arrow Connector 20">
              <a:extLst>
                <a:ext uri="{FF2B5EF4-FFF2-40B4-BE49-F238E27FC236}">
                  <a16:creationId xmlns:a16="http://schemas.microsoft.com/office/drawing/2014/main" id="{A3F59F8B-787E-46F4-97B6-9496E453966A}"/>
                </a:ext>
              </a:extLst>
            </p:cNvPr>
            <p:cNvCxnSpPr>
              <a:cxnSpLocks/>
              <a:stCxn id="5" idx="3"/>
              <a:endCxn id="11" idx="1"/>
            </p:cNvCxnSpPr>
            <p:nvPr/>
          </p:nvCxnSpPr>
          <p:spPr>
            <a:xfrm flipV="1">
              <a:off x="2351840" y="3821735"/>
              <a:ext cx="957058"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645D159-9BF8-43DD-8237-AF679EF0E1E5}"/>
                </a:ext>
              </a:extLst>
            </p:cNvPr>
            <p:cNvCxnSpPr>
              <a:stCxn id="11" idx="3"/>
              <a:endCxn id="13" idx="1"/>
            </p:cNvCxnSpPr>
            <p:nvPr/>
          </p:nvCxnSpPr>
          <p:spPr>
            <a:xfrm flipV="1">
              <a:off x="3948978" y="2074975"/>
              <a:ext cx="2335723" cy="1746760"/>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DAF6D7E-4BB4-498A-9487-E3B295B09C5D}"/>
                </a:ext>
              </a:extLst>
            </p:cNvPr>
            <p:cNvCxnSpPr>
              <a:stCxn id="11" idx="3"/>
              <a:endCxn id="16" idx="1"/>
            </p:cNvCxnSpPr>
            <p:nvPr/>
          </p:nvCxnSpPr>
          <p:spPr>
            <a:xfrm flipV="1">
              <a:off x="3948978" y="2963744"/>
              <a:ext cx="2335723" cy="857991"/>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27181F2-206C-46C2-A362-0300A489A342}"/>
                </a:ext>
              </a:extLst>
            </p:cNvPr>
            <p:cNvCxnSpPr>
              <a:stCxn id="11" idx="3"/>
              <a:endCxn id="18" idx="1"/>
            </p:cNvCxnSpPr>
            <p:nvPr/>
          </p:nvCxnSpPr>
          <p:spPr>
            <a:xfrm>
              <a:off x="3948978" y="3821735"/>
              <a:ext cx="2335723" cy="919547"/>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3661E61-6FA3-48FA-8787-AA2F049E0C44}"/>
                </a:ext>
              </a:extLst>
            </p:cNvPr>
            <p:cNvCxnSpPr>
              <a:stCxn id="11" idx="3"/>
              <a:endCxn id="19" idx="1"/>
            </p:cNvCxnSpPr>
            <p:nvPr/>
          </p:nvCxnSpPr>
          <p:spPr>
            <a:xfrm>
              <a:off x="3948978" y="3821735"/>
              <a:ext cx="2335723" cy="1808315"/>
            </a:xfrm>
            <a:prstGeom prst="bentConnector3">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D48579-D1A7-4755-A1CA-A678D6075F82}"/>
                </a:ext>
              </a:extLst>
            </p:cNvPr>
            <p:cNvCxnSpPr>
              <a:stCxn id="11" idx="3"/>
              <a:endCxn id="17" idx="1"/>
            </p:cNvCxnSpPr>
            <p:nvPr/>
          </p:nvCxnSpPr>
          <p:spPr>
            <a:xfrm>
              <a:off x="3948978" y="3821735"/>
              <a:ext cx="2335723" cy="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327C28F6-A63A-4782-9D2D-C79B68F5BD2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40122C7-1430-48EF-ACA9-2F2C559F9935}"/>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3996554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B23B-055C-684E-8B69-539A0CF31406}"/>
              </a:ext>
            </a:extLst>
          </p:cNvPr>
          <p:cNvSpPr>
            <a:spLocks noGrp="1"/>
          </p:cNvSpPr>
          <p:nvPr>
            <p:ph type="title"/>
          </p:nvPr>
        </p:nvSpPr>
        <p:spPr/>
        <p:txBody>
          <a:bodyPr/>
          <a:lstStyle/>
          <a:p>
            <a:r>
              <a:rPr lang="en-US" dirty="0"/>
              <a:t>General use cases for Amazon SNS</a:t>
            </a:r>
          </a:p>
        </p:txBody>
      </p:sp>
      <p:sp>
        <p:nvSpPr>
          <p:cNvPr id="8" name="TextBox 7">
            <a:extLst>
              <a:ext uri="{FF2B5EF4-FFF2-40B4-BE49-F238E27FC236}">
                <a16:creationId xmlns:a16="http://schemas.microsoft.com/office/drawing/2014/main" id="{548E4D08-F023-C640-8039-63CB4BC96109}"/>
              </a:ext>
            </a:extLst>
          </p:cNvPr>
          <p:cNvSpPr txBox="1"/>
          <p:nvPr/>
        </p:nvSpPr>
        <p:spPr>
          <a:xfrm>
            <a:off x="1250067" y="2646748"/>
            <a:ext cx="2338086" cy="830997"/>
          </a:xfrm>
          <a:prstGeom prst="rect">
            <a:avLst/>
          </a:prstGeom>
          <a:noFill/>
        </p:spPr>
        <p:txBody>
          <a:bodyPr wrap="square" rtlCol="0">
            <a:spAutoFit/>
          </a:bodyPr>
          <a:lstStyle/>
          <a:p>
            <a:pPr algn="ctr"/>
            <a:r>
              <a:rPr lang="en-US" sz="2400" dirty="0">
                <a:solidFill>
                  <a:schemeClr val="tx1">
                    <a:lumMod val="85000"/>
                    <a:lumOff val="15000"/>
                  </a:schemeClr>
                </a:solidFill>
                <a:ea typeface="Amazon Ember" panose="020B0603020204020204" pitchFamily="34" charset="0"/>
                <a:cs typeface="Amazon Ember" panose="020B0603020204020204" pitchFamily="34" charset="0"/>
              </a:rPr>
              <a:t>Application and system alerts</a:t>
            </a:r>
          </a:p>
        </p:txBody>
      </p:sp>
      <p:pic>
        <p:nvPicPr>
          <p:cNvPr id="12" name="Picture 11">
            <a:extLst>
              <a:ext uri="{FF2B5EF4-FFF2-40B4-BE49-F238E27FC236}">
                <a16:creationId xmlns:a16="http://schemas.microsoft.com/office/drawing/2014/main" id="{B58F537A-E4FA-0E42-971A-B9F959CDD6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07452" y="3530329"/>
            <a:ext cx="1761604" cy="1761604"/>
          </a:xfrm>
          <a:prstGeom prst="rect">
            <a:avLst/>
          </a:prstGeom>
        </p:spPr>
      </p:pic>
      <p:sp>
        <p:nvSpPr>
          <p:cNvPr id="9" name="TextBox 8">
            <a:extLst>
              <a:ext uri="{FF2B5EF4-FFF2-40B4-BE49-F238E27FC236}">
                <a16:creationId xmlns:a16="http://schemas.microsoft.com/office/drawing/2014/main" id="{A58CF005-C0DB-6D48-9D40-DE6E9363BA52}"/>
              </a:ext>
            </a:extLst>
          </p:cNvPr>
          <p:cNvSpPr txBox="1"/>
          <p:nvPr/>
        </p:nvSpPr>
        <p:spPr>
          <a:xfrm>
            <a:off x="4965777" y="2646748"/>
            <a:ext cx="2338086" cy="830997"/>
          </a:xfrm>
          <a:prstGeom prst="rect">
            <a:avLst/>
          </a:prstGeom>
          <a:noFill/>
        </p:spPr>
        <p:txBody>
          <a:bodyPr wrap="square" rtlCol="0">
            <a:spAutoFit/>
          </a:bodyPr>
          <a:lstStyle/>
          <a:p>
            <a:pPr algn="ctr"/>
            <a:r>
              <a:rPr lang="en-US" sz="2400" dirty="0">
                <a:solidFill>
                  <a:schemeClr val="tx1">
                    <a:lumMod val="85000"/>
                    <a:lumOff val="15000"/>
                  </a:schemeClr>
                </a:solidFill>
                <a:ea typeface="Amazon Ember" panose="020B0603020204020204" pitchFamily="34" charset="0"/>
                <a:cs typeface="Amazon Ember" panose="020B0603020204020204" pitchFamily="34" charset="0"/>
              </a:rPr>
              <a:t>Push email and text messaging</a:t>
            </a:r>
          </a:p>
        </p:txBody>
      </p:sp>
      <p:pic>
        <p:nvPicPr>
          <p:cNvPr id="14" name="Picture 13">
            <a:extLst>
              <a:ext uri="{FF2B5EF4-FFF2-40B4-BE49-F238E27FC236}">
                <a16:creationId xmlns:a16="http://schemas.microsoft.com/office/drawing/2014/main" id="{6413DF48-BFDA-A041-9C6F-E4BF564238F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20589" y="3535887"/>
            <a:ext cx="1756046" cy="1756046"/>
          </a:xfrm>
          <a:prstGeom prst="rect">
            <a:avLst/>
          </a:prstGeom>
        </p:spPr>
      </p:pic>
      <p:sp>
        <p:nvSpPr>
          <p:cNvPr id="10" name="TextBox 9">
            <a:extLst>
              <a:ext uri="{FF2B5EF4-FFF2-40B4-BE49-F238E27FC236}">
                <a16:creationId xmlns:a16="http://schemas.microsoft.com/office/drawing/2014/main" id="{9FB642C1-7513-3548-9A0C-FB78A0EAAC5A}"/>
              </a:ext>
            </a:extLst>
          </p:cNvPr>
          <p:cNvSpPr txBox="1"/>
          <p:nvPr/>
        </p:nvSpPr>
        <p:spPr>
          <a:xfrm>
            <a:off x="8603850" y="2646748"/>
            <a:ext cx="2338086" cy="830997"/>
          </a:xfrm>
          <a:prstGeom prst="rect">
            <a:avLst/>
          </a:prstGeom>
          <a:noFill/>
        </p:spPr>
        <p:txBody>
          <a:bodyPr wrap="square" rtlCol="0">
            <a:spAutoFit/>
          </a:bodyPr>
          <a:lstStyle/>
          <a:p>
            <a:pPr algn="ctr"/>
            <a:r>
              <a:rPr lang="en-US" sz="2400" dirty="0">
                <a:solidFill>
                  <a:schemeClr val="tx1">
                    <a:lumMod val="85000"/>
                    <a:lumOff val="15000"/>
                  </a:schemeClr>
                </a:solidFill>
                <a:ea typeface="Amazon Ember" panose="020B0603020204020204" pitchFamily="34" charset="0"/>
                <a:cs typeface="Amazon Ember" panose="020B0603020204020204" pitchFamily="34" charset="0"/>
              </a:rPr>
              <a:t>Mobile push notifications</a:t>
            </a:r>
          </a:p>
        </p:txBody>
      </p:sp>
      <p:pic>
        <p:nvPicPr>
          <p:cNvPr id="16" name="Picture 15">
            <a:extLst>
              <a:ext uri="{FF2B5EF4-FFF2-40B4-BE49-F238E27FC236}">
                <a16:creationId xmlns:a16="http://schemas.microsoft.com/office/drawing/2014/main" id="{5AC6510A-0797-9547-8879-E55B944C54A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35844" y="3417835"/>
            <a:ext cx="1874097" cy="1874097"/>
          </a:xfrm>
          <a:prstGeom prst="rect">
            <a:avLst/>
          </a:prstGeom>
        </p:spPr>
      </p:pic>
      <p:sp>
        <p:nvSpPr>
          <p:cNvPr id="3" name="Footer Placeholder 2">
            <a:extLst>
              <a:ext uri="{FF2B5EF4-FFF2-40B4-BE49-F238E27FC236}">
                <a16:creationId xmlns:a16="http://schemas.microsoft.com/office/drawing/2014/main" id="{B971E275-A44A-48EB-8F9F-5F20277B482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8E6BAB08-E2D9-4F3E-8B2D-06B0615B5B02}"/>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343838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80AA-2FB7-DF42-B445-C0FD74AE9AAF}"/>
              </a:ext>
            </a:extLst>
          </p:cNvPr>
          <p:cNvSpPr>
            <a:spLocks noGrp="1"/>
          </p:cNvSpPr>
          <p:nvPr>
            <p:ph type="title"/>
          </p:nvPr>
        </p:nvSpPr>
        <p:spPr/>
        <p:txBody>
          <a:bodyPr/>
          <a:lstStyle/>
          <a:p>
            <a:r>
              <a:rPr lang="en-US" dirty="0"/>
              <a:t>Amazon SNS considerations</a:t>
            </a:r>
          </a:p>
        </p:txBody>
      </p:sp>
      <p:pic>
        <p:nvPicPr>
          <p:cNvPr id="25" name="Picture 24">
            <a:extLst>
              <a:ext uri="{FF2B5EF4-FFF2-40B4-BE49-F238E27FC236}">
                <a16:creationId xmlns:a16="http://schemas.microsoft.com/office/drawing/2014/main" id="{13FD3A77-04AC-0141-BF91-FCA2E03A854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96929" y="2924827"/>
            <a:ext cx="1282255" cy="1282255"/>
          </a:xfrm>
          <a:prstGeom prst="rect">
            <a:avLst/>
          </a:prstGeom>
        </p:spPr>
      </p:pic>
      <p:sp>
        <p:nvSpPr>
          <p:cNvPr id="9" name="TextBox 8">
            <a:extLst>
              <a:ext uri="{FF2B5EF4-FFF2-40B4-BE49-F238E27FC236}">
                <a16:creationId xmlns:a16="http://schemas.microsoft.com/office/drawing/2014/main" id="{9953B8FE-74B9-104D-BC58-90C67417DA94}"/>
              </a:ext>
            </a:extLst>
          </p:cNvPr>
          <p:cNvSpPr txBox="1"/>
          <p:nvPr/>
        </p:nvSpPr>
        <p:spPr>
          <a:xfrm>
            <a:off x="816632" y="4403582"/>
            <a:ext cx="2442849"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Single published message</a:t>
            </a:r>
          </a:p>
        </p:txBody>
      </p:sp>
      <p:pic>
        <p:nvPicPr>
          <p:cNvPr id="17" name="Picture 16">
            <a:extLst>
              <a:ext uri="{FF2B5EF4-FFF2-40B4-BE49-F238E27FC236}">
                <a16:creationId xmlns:a16="http://schemas.microsoft.com/office/drawing/2014/main" id="{2E9C162B-354B-6848-908C-7E2495BAA90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20608" y="2924826"/>
            <a:ext cx="1282258" cy="1282255"/>
          </a:xfrm>
          <a:prstGeom prst="rect">
            <a:avLst/>
          </a:prstGeom>
        </p:spPr>
      </p:pic>
      <p:sp>
        <p:nvSpPr>
          <p:cNvPr id="10" name="TextBox 9">
            <a:extLst>
              <a:ext uri="{FF2B5EF4-FFF2-40B4-BE49-F238E27FC236}">
                <a16:creationId xmlns:a16="http://schemas.microsoft.com/office/drawing/2014/main" id="{5EAEA273-9E5C-004B-B52D-34783C20EDBC}"/>
              </a:ext>
            </a:extLst>
          </p:cNvPr>
          <p:cNvSpPr txBox="1"/>
          <p:nvPr/>
        </p:nvSpPr>
        <p:spPr>
          <a:xfrm>
            <a:off x="3608480" y="4403582"/>
            <a:ext cx="2306514"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No recall options</a:t>
            </a:r>
          </a:p>
        </p:txBody>
      </p:sp>
      <p:pic>
        <p:nvPicPr>
          <p:cNvPr id="21" name="Picture 20">
            <a:extLst>
              <a:ext uri="{FF2B5EF4-FFF2-40B4-BE49-F238E27FC236}">
                <a16:creationId xmlns:a16="http://schemas.microsoft.com/office/drawing/2014/main" id="{8046F966-AFD5-BF40-890A-35885148B24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660045" y="2599440"/>
            <a:ext cx="1650744" cy="1650744"/>
          </a:xfrm>
          <a:prstGeom prst="rect">
            <a:avLst/>
          </a:prstGeom>
        </p:spPr>
      </p:pic>
      <p:sp>
        <p:nvSpPr>
          <p:cNvPr id="11" name="TextBox 10">
            <a:extLst>
              <a:ext uri="{FF2B5EF4-FFF2-40B4-BE49-F238E27FC236}">
                <a16:creationId xmlns:a16="http://schemas.microsoft.com/office/drawing/2014/main" id="{421E5321-E9C8-924D-A297-FBF3747BA87C}"/>
              </a:ext>
            </a:extLst>
          </p:cNvPr>
          <p:cNvSpPr txBox="1"/>
          <p:nvPr/>
        </p:nvSpPr>
        <p:spPr>
          <a:xfrm>
            <a:off x="6263993" y="4268660"/>
            <a:ext cx="2442849" cy="1200329"/>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Order and delivery not guaranteed</a:t>
            </a:r>
          </a:p>
        </p:txBody>
      </p:sp>
      <p:pic>
        <p:nvPicPr>
          <p:cNvPr id="19" name="Picture 18">
            <a:extLst>
              <a:ext uri="{FF2B5EF4-FFF2-40B4-BE49-F238E27FC236}">
                <a16:creationId xmlns:a16="http://schemas.microsoft.com/office/drawing/2014/main" id="{60EDE2BF-56CA-454B-B15D-85C04383CF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820024" y="2924827"/>
            <a:ext cx="914480" cy="1109388"/>
          </a:xfrm>
          <a:prstGeom prst="rect">
            <a:avLst/>
          </a:prstGeom>
        </p:spPr>
      </p:pic>
      <p:sp>
        <p:nvSpPr>
          <p:cNvPr id="12" name="TextBox 11">
            <a:extLst>
              <a:ext uri="{FF2B5EF4-FFF2-40B4-BE49-F238E27FC236}">
                <a16:creationId xmlns:a16="http://schemas.microsoft.com/office/drawing/2014/main" id="{E26CD9D9-8FD1-B944-8079-D8D3834A768C}"/>
              </a:ext>
            </a:extLst>
          </p:cNvPr>
          <p:cNvSpPr txBox="1"/>
          <p:nvPr/>
        </p:nvSpPr>
        <p:spPr>
          <a:xfrm>
            <a:off x="9055840" y="4347027"/>
            <a:ext cx="2442849" cy="1200329"/>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Retry policy for each delivery protocol</a:t>
            </a:r>
          </a:p>
        </p:txBody>
      </p:sp>
      <p:sp>
        <p:nvSpPr>
          <p:cNvPr id="3" name="Footer Placeholder 2">
            <a:extLst>
              <a:ext uri="{FF2B5EF4-FFF2-40B4-BE49-F238E27FC236}">
                <a16:creationId xmlns:a16="http://schemas.microsoft.com/office/drawing/2014/main" id="{991250E5-3436-40E9-8E0B-0EB71E2852D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F1DA7711-15AC-47CA-915D-2AE05E59C996}"/>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3446733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Decoupling example: </a:t>
            </a:r>
            <a:br>
              <a:rPr lang="en-US" sz="3600" dirty="0"/>
            </a:br>
            <a:r>
              <a:rPr lang="en-US" sz="3600" dirty="0"/>
              <a:t>Using Amazon S3 with Amazon SNS</a:t>
            </a:r>
            <a:endParaRPr lang="en-US" sz="3200" dirty="0"/>
          </a:p>
        </p:txBody>
      </p:sp>
      <p:grpSp>
        <p:nvGrpSpPr>
          <p:cNvPr id="7" name="Group 6" descr="architecture diagram showing how amazon s3 can be used with amazon sns and amazon sqs for an application that resizes images.">
            <a:extLst>
              <a:ext uri="{FF2B5EF4-FFF2-40B4-BE49-F238E27FC236}">
                <a16:creationId xmlns:a16="http://schemas.microsoft.com/office/drawing/2014/main" id="{5311528B-C01F-49E9-B81A-232F76457667}"/>
              </a:ext>
            </a:extLst>
          </p:cNvPr>
          <p:cNvGrpSpPr/>
          <p:nvPr/>
        </p:nvGrpSpPr>
        <p:grpSpPr>
          <a:xfrm>
            <a:off x="959152" y="1239573"/>
            <a:ext cx="10587986" cy="5392462"/>
            <a:chOff x="959152" y="1239573"/>
            <a:chExt cx="10587986" cy="5392462"/>
          </a:xfrm>
        </p:grpSpPr>
        <p:sp>
          <p:nvSpPr>
            <p:cNvPr id="59" name="TextBox 58"/>
            <p:cNvSpPr txBox="1"/>
            <p:nvPr/>
          </p:nvSpPr>
          <p:spPr>
            <a:xfrm>
              <a:off x="959152" y="1900456"/>
              <a:ext cx="1696390" cy="1077218"/>
            </a:xfrm>
            <a:prstGeom prst="rect">
              <a:avLst/>
            </a:prstGeom>
            <a:solidFill>
              <a:schemeClr val="bg1"/>
            </a:solid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CloudFront download distribution</a:t>
              </a:r>
            </a:p>
          </p:txBody>
        </p:sp>
        <p:cxnSp>
          <p:nvCxnSpPr>
            <p:cNvPr id="88" name="Straight Arrow Connector 87"/>
            <p:cNvCxnSpPr>
              <a:cxnSpLocks/>
              <a:stCxn id="107" idx="0"/>
            </p:cNvCxnSpPr>
            <p:nvPr/>
          </p:nvCxnSpPr>
          <p:spPr>
            <a:xfrm flipV="1">
              <a:off x="7396150" y="2070570"/>
              <a:ext cx="1950225" cy="2853220"/>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026322" y="2257136"/>
              <a:ext cx="1592638"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S3 bucket</a:t>
              </a:r>
              <a:r>
                <a:rPr lang="en-US" sz="1600" dirty="0">
                  <a:ea typeface="Amazon Ember Light" panose="020B0403020204020204" pitchFamily="34" charset="0"/>
                  <a:cs typeface="Amazon Ember Light" panose="020B0403020204020204" pitchFamily="34" charset="0"/>
                </a:rPr>
                <a:t> for ingestion</a:t>
              </a:r>
            </a:p>
          </p:txBody>
        </p:sp>
        <p:cxnSp>
          <p:nvCxnSpPr>
            <p:cNvPr id="10" name="Straight Arrow Connector 9"/>
            <p:cNvCxnSpPr/>
            <p:nvPr/>
          </p:nvCxnSpPr>
          <p:spPr>
            <a:xfrm flipV="1">
              <a:off x="1998750" y="3200406"/>
              <a:ext cx="1351914" cy="1209563"/>
            </a:xfrm>
            <a:prstGeom prst="straightConnector1">
              <a:avLst/>
            </a:prstGeom>
            <a:ln w="28575">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895224" y="1239573"/>
              <a:ext cx="1651914" cy="830997"/>
            </a:xfrm>
            <a:prstGeom prst="rect">
              <a:avLst/>
            </a:prstGeom>
            <a:noFill/>
          </p:spPr>
          <p:txBody>
            <a:bodyPr wrap="square" rtlCol="0">
              <a:spAutoFit/>
            </a:bodyPr>
            <a:lstStyle/>
            <a:p>
              <a:r>
                <a:rPr lang="en-US" sz="1600" dirty="0">
                  <a:ea typeface="Amazon Ember Light" panose="020B0403020204020204" pitchFamily="34" charset="0"/>
                  <a:cs typeface="Amazon Ember Light" panose="020B0403020204020204" pitchFamily="34" charset="0"/>
                </a:rPr>
                <a:t>S3 bucket to serve content to CloudFront</a:t>
              </a:r>
            </a:p>
          </p:txBody>
        </p:sp>
        <p:cxnSp>
          <p:nvCxnSpPr>
            <p:cNvPr id="17" name="Straight Arrow Connector 16"/>
            <p:cNvCxnSpPr>
              <a:cxnSpLocks/>
              <a:stCxn id="58" idx="3"/>
            </p:cNvCxnSpPr>
            <p:nvPr/>
          </p:nvCxnSpPr>
          <p:spPr>
            <a:xfrm>
              <a:off x="5805040" y="5827104"/>
              <a:ext cx="925501" cy="220156"/>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a:stCxn id="57" idx="3"/>
            </p:cNvCxnSpPr>
            <p:nvPr/>
          </p:nvCxnSpPr>
          <p:spPr>
            <a:xfrm flipV="1">
              <a:off x="5805040" y="4386455"/>
              <a:ext cx="3056195" cy="377812"/>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a:stCxn id="70" idx="1"/>
              <a:endCxn id="54" idx="3"/>
            </p:cNvCxnSpPr>
            <p:nvPr/>
          </p:nvCxnSpPr>
          <p:spPr>
            <a:xfrm flipH="1" flipV="1">
              <a:off x="2042297" y="1655072"/>
              <a:ext cx="7194858" cy="10661"/>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cxnSpLocks/>
              <a:stCxn id="59" idx="2"/>
              <a:endCxn id="91" idx="0"/>
            </p:cNvCxnSpPr>
            <p:nvPr/>
          </p:nvCxnSpPr>
          <p:spPr>
            <a:xfrm>
              <a:off x="1807347" y="2977674"/>
              <a:ext cx="0" cy="1514410"/>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cxnSpLocks/>
              <a:stCxn id="87" idx="3"/>
            </p:cNvCxnSpPr>
            <p:nvPr/>
          </p:nvCxnSpPr>
          <p:spPr>
            <a:xfrm flipV="1">
              <a:off x="8061759" y="1940053"/>
              <a:ext cx="1136443" cy="875437"/>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cxnSpLocks/>
              <a:stCxn id="103" idx="0"/>
            </p:cNvCxnSpPr>
            <p:nvPr/>
          </p:nvCxnSpPr>
          <p:spPr>
            <a:xfrm flipV="1">
              <a:off x="9511475" y="2061030"/>
              <a:ext cx="0" cy="1382918"/>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Shape 436"/>
            <p:cNvSpPr/>
            <p:nvPr/>
          </p:nvSpPr>
          <p:spPr>
            <a:xfrm>
              <a:off x="4930650" y="3160173"/>
              <a:ext cx="1112484"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600" dirty="0">
                  <a:latin typeface="Amazon Ember" panose="020B0603020204020204" pitchFamily="34" charset="0"/>
                  <a:ea typeface="Amazon Ember" panose="020B0603020204020204" pitchFamily="34" charset="0"/>
                  <a:cs typeface="Amazon Ember" panose="020B0603020204020204" pitchFamily="34" charset="0"/>
                </a:rPr>
                <a:t>SQS </a:t>
              </a:r>
              <a:r>
                <a:rPr lang="en-US" sz="1600" dirty="0">
                  <a:latin typeface="Amazon Ember" panose="020B0603020204020204" pitchFamily="34" charset="0"/>
                  <a:ea typeface="Amazon Ember" panose="020B0603020204020204" pitchFamily="34" charset="0"/>
                  <a:cs typeface="Amazon Ember" panose="020B0603020204020204" pitchFamily="34" charset="0"/>
                </a:rPr>
                <a:t>queues</a:t>
              </a:r>
              <a:endParaRPr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0" name="Straight Arrow Connector 89"/>
            <p:cNvCxnSpPr>
              <a:cxnSpLocks/>
              <a:stCxn id="69" idx="2"/>
              <a:endCxn id="68" idx="0"/>
            </p:cNvCxnSpPr>
            <p:nvPr/>
          </p:nvCxnSpPr>
          <p:spPr>
            <a:xfrm>
              <a:off x="3740342" y="2819495"/>
              <a:ext cx="14561" cy="1703697"/>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p:cNvCxnSpPr>
              <a:cxnSpLocks/>
            </p:cNvCxnSpPr>
            <p:nvPr/>
          </p:nvCxnSpPr>
          <p:spPr>
            <a:xfrm flipV="1">
              <a:off x="4063371" y="3606122"/>
              <a:ext cx="973186" cy="990602"/>
            </a:xfrm>
            <a:prstGeom prst="bentConnector3">
              <a:avLst>
                <a:gd name="adj1" fmla="val 50000"/>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Elbow Connector 94"/>
            <p:cNvCxnSpPr>
              <a:cxnSpLocks/>
            </p:cNvCxnSpPr>
            <p:nvPr/>
          </p:nvCxnSpPr>
          <p:spPr>
            <a:xfrm>
              <a:off x="4063371" y="4887006"/>
              <a:ext cx="973186" cy="1034142"/>
            </a:xfrm>
            <a:prstGeom prst="bentConnector3">
              <a:avLst>
                <a:gd name="adj1" fmla="val 50000"/>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037516" y="4782661"/>
              <a:ext cx="1097280" cy="1"/>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Elbow Connector 96"/>
            <p:cNvCxnSpPr>
              <a:cxnSpLocks/>
            </p:cNvCxnSpPr>
            <p:nvPr/>
          </p:nvCxnSpPr>
          <p:spPr>
            <a:xfrm rot="10800000" flipV="1">
              <a:off x="4063371" y="3802064"/>
              <a:ext cx="973186" cy="892630"/>
            </a:xfrm>
            <a:prstGeom prst="bentConnector3">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cxnSpLocks/>
            </p:cNvCxnSpPr>
            <p:nvPr/>
          </p:nvCxnSpPr>
          <p:spPr>
            <a:xfrm flipH="1">
              <a:off x="4063371" y="4694694"/>
              <a:ext cx="973186" cy="0"/>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a:cxnSpLocks/>
            </p:cNvCxnSpPr>
            <p:nvPr/>
          </p:nvCxnSpPr>
          <p:spPr>
            <a:xfrm rot="10800000">
              <a:off x="4063371" y="4694694"/>
              <a:ext cx="973186" cy="1030512"/>
            </a:xfrm>
            <a:prstGeom prst="bentConnector3">
              <a:avLst/>
            </a:prstGeom>
            <a:ln w="28575">
              <a:solidFill>
                <a:srgbClr val="4F81BD"/>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Shape 429"/>
            <p:cNvSpPr/>
            <p:nvPr/>
          </p:nvSpPr>
          <p:spPr>
            <a:xfrm>
              <a:off x="3067869" y="3782562"/>
              <a:ext cx="1344947" cy="49244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1500"/>
              </a:lvl1pPr>
            </a:lstStyle>
            <a:p>
              <a:pPr lvl="0">
                <a:defRPr sz="1800">
                  <a:solidFill>
                    <a:srgbClr val="000000"/>
                  </a:solidFill>
                </a:defRPr>
              </a:pPr>
              <a:r>
                <a:rPr lang="en-US" sz="1600" dirty="0">
                  <a:ea typeface="Amazon Ember Light" panose="020B0403020204020204" pitchFamily="34" charset="0"/>
                  <a:cs typeface="Amazon Ember Light" panose="020B0403020204020204" pitchFamily="34" charset="0"/>
                </a:rPr>
                <a:t>Event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notification</a:t>
              </a:r>
              <a:endParaRPr sz="1600" dirty="0">
                <a:ea typeface="Amazon Ember Light" panose="020B0403020204020204" pitchFamily="34" charset="0"/>
                <a:cs typeface="Amazon Ember Light" panose="020B0403020204020204" pitchFamily="34" charset="0"/>
              </a:endParaRPr>
            </a:p>
          </p:txBody>
        </p:sp>
        <p:grpSp>
          <p:nvGrpSpPr>
            <p:cNvPr id="14" name="Group 13">
              <a:extLst>
                <a:ext uri="{FF2B5EF4-FFF2-40B4-BE49-F238E27FC236}">
                  <a16:creationId xmlns:a16="http://schemas.microsoft.com/office/drawing/2014/main" id="{1E3984AD-578C-44CD-84B1-A48935EE4A19}"/>
                </a:ext>
              </a:extLst>
            </p:cNvPr>
            <p:cNvGrpSpPr/>
            <p:nvPr/>
          </p:nvGrpSpPr>
          <p:grpSpPr>
            <a:xfrm>
              <a:off x="4867684" y="3381390"/>
              <a:ext cx="1234633" cy="1048866"/>
              <a:chOff x="4867684" y="3628128"/>
              <a:chExt cx="1234633" cy="1048866"/>
            </a:xfrm>
          </p:grpSpPr>
          <p:pic>
            <p:nvPicPr>
              <p:cNvPr id="55" name="Graphic 54">
                <a:extLst>
                  <a:ext uri="{FF2B5EF4-FFF2-40B4-BE49-F238E27FC236}">
                    <a16:creationId xmlns:a16="http://schemas.microsoft.com/office/drawing/2014/main" id="{E60C4F0E-EC0D-45E8-99DF-67D730DE27B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4960" y="3628128"/>
                <a:ext cx="640080" cy="640080"/>
              </a:xfrm>
              <a:prstGeom prst="rect">
                <a:avLst/>
              </a:prstGeom>
            </p:spPr>
          </p:pic>
          <p:sp>
            <p:nvSpPr>
              <p:cNvPr id="78" name="Shape 441"/>
              <p:cNvSpPr/>
              <p:nvPr/>
            </p:nvSpPr>
            <p:spPr>
              <a:xfrm>
                <a:off x="4867684" y="4184551"/>
                <a:ext cx="1234633" cy="492443"/>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1500"/>
                </a:lvl1pPr>
              </a:lstStyle>
              <a:p>
                <a:pPr lvl="0" algn="ctr">
                  <a:defRPr sz="1800">
                    <a:solidFill>
                      <a:srgbClr val="000000"/>
                    </a:solidFill>
                  </a:defRPr>
                </a:pPr>
                <a:r>
                  <a:rPr sz="1600" dirty="0">
                    <a:ea typeface="Amazon Ember Light" panose="020B0403020204020204" pitchFamily="34" charset="0"/>
                    <a:cs typeface="Amazon Ember Light" panose="020B0403020204020204" pitchFamily="34" charset="0"/>
                  </a:rPr>
                  <a:t>Generate thumbnail</a:t>
                </a:r>
              </a:p>
            </p:txBody>
          </p:sp>
        </p:grpSp>
        <p:sp>
          <p:nvSpPr>
            <p:cNvPr id="66" name="Shape 429"/>
            <p:cNvSpPr/>
            <p:nvPr/>
          </p:nvSpPr>
          <p:spPr>
            <a:xfrm rot="19033176">
              <a:off x="2128149" y="3858518"/>
              <a:ext cx="1453924"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600" dirty="0">
                  <a:ea typeface="Amazon Ember Light" panose="020B0403020204020204" pitchFamily="34" charset="0"/>
                  <a:cs typeface="Amazon Ember Light" panose="020B0403020204020204" pitchFamily="34" charset="0"/>
                </a:rPr>
                <a:t>Image </a:t>
              </a:r>
              <a:r>
                <a:rPr lang="en-US" sz="1600" dirty="0">
                  <a:ea typeface="Amazon Ember Light" panose="020B0403020204020204" pitchFamily="34" charset="0"/>
                  <a:cs typeface="Amazon Ember Light" panose="020B0403020204020204" pitchFamily="34" charset="0"/>
                </a:rPr>
                <a:t>u</a:t>
              </a:r>
              <a:r>
                <a:rPr sz="1600" dirty="0">
                  <a:ea typeface="Amazon Ember Light" panose="020B0403020204020204" pitchFamily="34" charset="0"/>
                  <a:cs typeface="Amazon Ember Light" panose="020B0403020204020204" pitchFamily="34" charset="0"/>
                </a:rPr>
                <a:t>pload</a:t>
              </a:r>
              <a:r>
                <a:rPr lang="en-US" sz="1600" dirty="0">
                  <a:ea typeface="Amazon Ember Light" panose="020B0403020204020204" pitchFamily="34" charset="0"/>
                  <a:cs typeface="Amazon Ember Light" panose="020B0403020204020204" pitchFamily="34" charset="0"/>
                </a:rPr>
                <a:t>ed</a:t>
              </a:r>
              <a:endParaRPr sz="1600" dirty="0">
                <a:ea typeface="Amazon Ember Light" panose="020B0403020204020204" pitchFamily="34" charset="0"/>
                <a:cs typeface="Amazon Ember Light" panose="020B0403020204020204" pitchFamily="34" charset="0"/>
              </a:endParaRPr>
            </a:p>
          </p:txBody>
        </p:sp>
        <p:pic>
          <p:nvPicPr>
            <p:cNvPr id="54" name="Graphic 53">
              <a:extLst>
                <a:ext uri="{FF2B5EF4-FFF2-40B4-BE49-F238E27FC236}">
                  <a16:creationId xmlns:a16="http://schemas.microsoft.com/office/drawing/2014/main" id="{C448747F-FBA2-4527-8FEB-C6FEA19A057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2397" y="1420122"/>
              <a:ext cx="469900" cy="469900"/>
            </a:xfrm>
            <a:prstGeom prst="rect">
              <a:avLst/>
            </a:prstGeom>
          </p:spPr>
        </p:pic>
        <p:grpSp>
          <p:nvGrpSpPr>
            <p:cNvPr id="20" name="Group 19">
              <a:extLst>
                <a:ext uri="{FF2B5EF4-FFF2-40B4-BE49-F238E27FC236}">
                  <a16:creationId xmlns:a16="http://schemas.microsoft.com/office/drawing/2014/main" id="{AA99ACDC-9862-418C-8271-F2401FD5A047}"/>
                </a:ext>
              </a:extLst>
            </p:cNvPr>
            <p:cNvGrpSpPr/>
            <p:nvPr/>
          </p:nvGrpSpPr>
          <p:grpSpPr>
            <a:xfrm>
              <a:off x="3305127" y="4523192"/>
              <a:ext cx="870430" cy="688619"/>
              <a:chOff x="3305127" y="4697360"/>
              <a:chExt cx="870430" cy="688619"/>
            </a:xfrm>
          </p:grpSpPr>
          <p:sp>
            <p:nvSpPr>
              <p:cNvPr id="71" name="Shape 432"/>
              <p:cNvSpPr/>
              <p:nvPr/>
            </p:nvSpPr>
            <p:spPr>
              <a:xfrm>
                <a:off x="3305127" y="5139758"/>
                <a:ext cx="870430"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600" dirty="0">
                    <a:ea typeface="Amazon Ember Light" panose="020B0403020204020204" pitchFamily="34" charset="0"/>
                    <a:cs typeface="Amazon Ember Light" panose="020B0403020204020204" pitchFamily="34" charset="0"/>
                  </a:rPr>
                  <a:t>SNS </a:t>
                </a:r>
                <a:r>
                  <a:rPr lang="en-US" sz="1600" dirty="0">
                    <a:ea typeface="Amazon Ember Light" panose="020B0403020204020204" pitchFamily="34" charset="0"/>
                    <a:cs typeface="Amazon Ember Light" panose="020B0403020204020204" pitchFamily="34" charset="0"/>
                  </a:rPr>
                  <a:t>topic</a:t>
                </a:r>
                <a:endParaRPr sz="1600" dirty="0">
                  <a:ea typeface="Amazon Ember Light" panose="020B0403020204020204" pitchFamily="34" charset="0"/>
                  <a:cs typeface="Amazon Ember Light" panose="020B0403020204020204" pitchFamily="34" charset="0"/>
                </a:endParaRPr>
              </a:p>
            </p:txBody>
          </p:sp>
          <p:pic>
            <p:nvPicPr>
              <p:cNvPr id="68" name="Graphic 67">
                <a:extLst>
                  <a:ext uri="{FF2B5EF4-FFF2-40B4-BE49-F238E27FC236}">
                    <a16:creationId xmlns:a16="http://schemas.microsoft.com/office/drawing/2014/main" id="{22211632-28B6-4A8D-878B-19CBD4E99C5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26303" y="4697360"/>
                <a:ext cx="457200" cy="457200"/>
              </a:xfrm>
              <a:prstGeom prst="rect">
                <a:avLst/>
              </a:prstGeom>
            </p:spPr>
          </p:pic>
        </p:grpSp>
        <p:pic>
          <p:nvPicPr>
            <p:cNvPr id="69" name="Graphic 68">
              <a:extLst>
                <a:ext uri="{FF2B5EF4-FFF2-40B4-BE49-F238E27FC236}">
                  <a16:creationId xmlns:a16="http://schemas.microsoft.com/office/drawing/2014/main" id="{B451526B-6389-4278-902A-13BF520EED4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66022" y="2270855"/>
              <a:ext cx="548640" cy="548640"/>
            </a:xfrm>
            <a:prstGeom prst="rect">
              <a:avLst/>
            </a:prstGeom>
          </p:spPr>
        </p:pic>
        <p:pic>
          <p:nvPicPr>
            <p:cNvPr id="70" name="Graphic 69">
              <a:extLst>
                <a:ext uri="{FF2B5EF4-FFF2-40B4-BE49-F238E27FC236}">
                  <a16:creationId xmlns:a16="http://schemas.microsoft.com/office/drawing/2014/main" id="{1A401442-434D-4273-8B07-706355149EF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37155" y="1391413"/>
              <a:ext cx="548640" cy="548640"/>
            </a:xfrm>
            <a:prstGeom prst="rect">
              <a:avLst/>
            </a:prstGeom>
          </p:spPr>
        </p:pic>
        <p:grpSp>
          <p:nvGrpSpPr>
            <p:cNvPr id="5" name="Group 4">
              <a:extLst>
                <a:ext uri="{FF2B5EF4-FFF2-40B4-BE49-F238E27FC236}">
                  <a16:creationId xmlns:a16="http://schemas.microsoft.com/office/drawing/2014/main" id="{5573FDB4-2FA5-43DD-97FD-501865DAC88D}"/>
                </a:ext>
              </a:extLst>
            </p:cNvPr>
            <p:cNvGrpSpPr/>
            <p:nvPr/>
          </p:nvGrpSpPr>
          <p:grpSpPr>
            <a:xfrm>
              <a:off x="6730542" y="1964104"/>
              <a:ext cx="1331217" cy="1702771"/>
              <a:chOff x="6703290" y="2375584"/>
              <a:chExt cx="1331217" cy="1702771"/>
            </a:xfrm>
          </p:grpSpPr>
          <p:pic>
            <p:nvPicPr>
              <p:cNvPr id="83" name="Graphic 82">
                <a:extLst>
                  <a:ext uri="{FF2B5EF4-FFF2-40B4-BE49-F238E27FC236}">
                    <a16:creationId xmlns:a16="http://schemas.microsoft.com/office/drawing/2014/main" id="{433B9DB6-3A1D-4EDC-9EB7-B47815074CE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858" y="3375797"/>
                <a:ext cx="640080" cy="640080"/>
              </a:xfrm>
              <a:prstGeom prst="rect">
                <a:avLst/>
              </a:prstGeom>
            </p:spPr>
          </p:pic>
          <p:sp>
            <p:nvSpPr>
              <p:cNvPr id="87" name="Rectangle 86">
                <a:extLst>
                  <a:ext uri="{FF2B5EF4-FFF2-40B4-BE49-F238E27FC236}">
                    <a16:creationId xmlns:a16="http://schemas.microsoft.com/office/drawing/2014/main" id="{98054314-C884-4BAA-B052-5417E3798F3D}"/>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89" name="Graphic 88">
                <a:extLst>
                  <a:ext uri="{FF2B5EF4-FFF2-40B4-BE49-F238E27FC236}">
                    <a16:creationId xmlns:a16="http://schemas.microsoft.com/office/drawing/2014/main" id="{CD2486BE-A9E5-41F0-B2FA-FB7F04926DA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3798" y="2375585"/>
                <a:ext cx="330200" cy="330200"/>
              </a:xfrm>
              <a:prstGeom prst="rect">
                <a:avLst/>
              </a:prstGeom>
            </p:spPr>
          </p:pic>
        </p:grpSp>
        <p:pic>
          <p:nvPicPr>
            <p:cNvPr id="91" name="Graphic 90">
              <a:extLst>
                <a:ext uri="{FF2B5EF4-FFF2-40B4-BE49-F238E27FC236}">
                  <a16:creationId xmlns:a16="http://schemas.microsoft.com/office/drawing/2014/main" id="{C4978832-E316-48BE-BD87-0544651AF14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33027" y="4492084"/>
              <a:ext cx="548640" cy="548640"/>
            </a:xfrm>
            <a:prstGeom prst="rect">
              <a:avLst/>
            </a:prstGeom>
          </p:spPr>
        </p:pic>
        <p:grpSp>
          <p:nvGrpSpPr>
            <p:cNvPr id="93" name="Group 92">
              <a:extLst>
                <a:ext uri="{FF2B5EF4-FFF2-40B4-BE49-F238E27FC236}">
                  <a16:creationId xmlns:a16="http://schemas.microsoft.com/office/drawing/2014/main" id="{E97481D4-994E-44C1-A79E-C5BFA89152FE}"/>
                </a:ext>
              </a:extLst>
            </p:cNvPr>
            <p:cNvGrpSpPr/>
            <p:nvPr/>
          </p:nvGrpSpPr>
          <p:grpSpPr>
            <a:xfrm>
              <a:off x="8845867" y="3443947"/>
              <a:ext cx="1331217" cy="1702771"/>
              <a:chOff x="6703290" y="2375584"/>
              <a:chExt cx="1331217" cy="1702771"/>
            </a:xfrm>
          </p:grpSpPr>
          <p:pic>
            <p:nvPicPr>
              <p:cNvPr id="101" name="Graphic 100">
                <a:extLst>
                  <a:ext uri="{FF2B5EF4-FFF2-40B4-BE49-F238E27FC236}">
                    <a16:creationId xmlns:a16="http://schemas.microsoft.com/office/drawing/2014/main" id="{6D690BB5-BF9E-4459-A646-D3C2A3C32A2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858" y="3375797"/>
                <a:ext cx="640080" cy="640080"/>
              </a:xfrm>
              <a:prstGeom prst="rect">
                <a:avLst/>
              </a:prstGeom>
            </p:spPr>
          </p:pic>
          <p:sp>
            <p:nvSpPr>
              <p:cNvPr id="102" name="Rectangle 101">
                <a:extLst>
                  <a:ext uri="{FF2B5EF4-FFF2-40B4-BE49-F238E27FC236}">
                    <a16:creationId xmlns:a16="http://schemas.microsoft.com/office/drawing/2014/main" id="{59C75CED-69B7-4467-865F-848290F60FFC}"/>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103" name="Graphic 102">
                <a:extLst>
                  <a:ext uri="{FF2B5EF4-FFF2-40B4-BE49-F238E27FC236}">
                    <a16:creationId xmlns:a16="http://schemas.microsoft.com/office/drawing/2014/main" id="{4AED4C77-6C9B-4EAE-96FE-F4B6B28AB1F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3798" y="2375585"/>
                <a:ext cx="330200" cy="330200"/>
              </a:xfrm>
              <a:prstGeom prst="rect">
                <a:avLst/>
              </a:prstGeom>
            </p:spPr>
          </p:pic>
        </p:grpSp>
        <p:grpSp>
          <p:nvGrpSpPr>
            <p:cNvPr id="104" name="Group 103">
              <a:extLst>
                <a:ext uri="{FF2B5EF4-FFF2-40B4-BE49-F238E27FC236}">
                  <a16:creationId xmlns:a16="http://schemas.microsoft.com/office/drawing/2014/main" id="{95F0E718-8F89-47B0-8CD4-8AB33C0DA11E}"/>
                </a:ext>
              </a:extLst>
            </p:cNvPr>
            <p:cNvGrpSpPr/>
            <p:nvPr/>
          </p:nvGrpSpPr>
          <p:grpSpPr>
            <a:xfrm>
              <a:off x="6730542" y="4923789"/>
              <a:ext cx="1331217" cy="1702771"/>
              <a:chOff x="6703290" y="2375584"/>
              <a:chExt cx="1331217" cy="1702771"/>
            </a:xfrm>
          </p:grpSpPr>
          <p:pic>
            <p:nvPicPr>
              <p:cNvPr id="105" name="Graphic 104">
                <a:extLst>
                  <a:ext uri="{FF2B5EF4-FFF2-40B4-BE49-F238E27FC236}">
                    <a16:creationId xmlns:a16="http://schemas.microsoft.com/office/drawing/2014/main" id="{F8E7DA53-65A6-4737-9EB8-98D0C8F1E30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858" y="3375797"/>
                <a:ext cx="640080" cy="640080"/>
              </a:xfrm>
              <a:prstGeom prst="rect">
                <a:avLst/>
              </a:prstGeom>
            </p:spPr>
          </p:pic>
          <p:sp>
            <p:nvSpPr>
              <p:cNvPr id="106" name="Rectangle 105">
                <a:extLst>
                  <a:ext uri="{FF2B5EF4-FFF2-40B4-BE49-F238E27FC236}">
                    <a16:creationId xmlns:a16="http://schemas.microsoft.com/office/drawing/2014/main" id="{6267925F-3D53-4C7B-9F58-0F8662E37DEA}"/>
                  </a:ext>
                </a:extLst>
              </p:cNvPr>
              <p:cNvSpPr/>
              <p:nvPr/>
            </p:nvSpPr>
            <p:spPr>
              <a:xfrm>
                <a:off x="6703290" y="2375584"/>
                <a:ext cx="1331217" cy="1702771"/>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107" name="Graphic 106">
                <a:extLst>
                  <a:ext uri="{FF2B5EF4-FFF2-40B4-BE49-F238E27FC236}">
                    <a16:creationId xmlns:a16="http://schemas.microsoft.com/office/drawing/2014/main" id="{92F54E16-9A1C-4542-BE14-9340D6238FF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3798" y="2375585"/>
                <a:ext cx="330200" cy="330200"/>
              </a:xfrm>
              <a:prstGeom prst="rect">
                <a:avLst/>
              </a:prstGeom>
            </p:spPr>
          </p:pic>
        </p:grpSp>
        <p:grpSp>
          <p:nvGrpSpPr>
            <p:cNvPr id="15" name="Group 14">
              <a:extLst>
                <a:ext uri="{FF2B5EF4-FFF2-40B4-BE49-F238E27FC236}">
                  <a16:creationId xmlns:a16="http://schemas.microsoft.com/office/drawing/2014/main" id="{30318852-F0FD-4C74-BF53-9480A930EB6F}"/>
                </a:ext>
              </a:extLst>
            </p:cNvPr>
            <p:cNvGrpSpPr/>
            <p:nvPr/>
          </p:nvGrpSpPr>
          <p:grpSpPr>
            <a:xfrm>
              <a:off x="5028786" y="4444227"/>
              <a:ext cx="912429" cy="1116713"/>
              <a:chOff x="5028786" y="4618395"/>
              <a:chExt cx="912429" cy="1116713"/>
            </a:xfrm>
          </p:grpSpPr>
          <p:pic>
            <p:nvPicPr>
              <p:cNvPr id="57" name="Graphic 56">
                <a:extLst>
                  <a:ext uri="{FF2B5EF4-FFF2-40B4-BE49-F238E27FC236}">
                    <a16:creationId xmlns:a16="http://schemas.microsoft.com/office/drawing/2014/main" id="{32462CDE-0B45-4B5A-A079-0F74F7E97F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4960" y="4618395"/>
                <a:ext cx="640080" cy="640080"/>
              </a:xfrm>
              <a:prstGeom prst="rect">
                <a:avLst/>
              </a:prstGeom>
            </p:spPr>
          </p:pic>
          <p:sp>
            <p:nvSpPr>
              <p:cNvPr id="23" name="TextBox 22">
                <a:extLst>
                  <a:ext uri="{FF2B5EF4-FFF2-40B4-BE49-F238E27FC236}">
                    <a16:creationId xmlns:a16="http://schemas.microsoft.com/office/drawing/2014/main" id="{CAC82C09-3489-4AE9-B662-D93274266355}"/>
                  </a:ext>
                </a:extLst>
              </p:cNvPr>
              <p:cNvSpPr txBox="1"/>
              <p:nvPr/>
            </p:nvSpPr>
            <p:spPr>
              <a:xfrm>
                <a:off x="5028786" y="5150333"/>
                <a:ext cx="91242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Size for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mobile</a:t>
                </a:r>
              </a:p>
            </p:txBody>
          </p:sp>
        </p:grpSp>
        <p:grpSp>
          <p:nvGrpSpPr>
            <p:cNvPr id="19" name="Group 18">
              <a:extLst>
                <a:ext uri="{FF2B5EF4-FFF2-40B4-BE49-F238E27FC236}">
                  <a16:creationId xmlns:a16="http://schemas.microsoft.com/office/drawing/2014/main" id="{8E5C3078-468C-40C0-8299-1295E12C5F88}"/>
                </a:ext>
              </a:extLst>
            </p:cNvPr>
            <p:cNvGrpSpPr/>
            <p:nvPr/>
          </p:nvGrpSpPr>
          <p:grpSpPr>
            <a:xfrm>
              <a:off x="5028786" y="5507064"/>
              <a:ext cx="912429" cy="1124971"/>
              <a:chOff x="5028786" y="5608662"/>
              <a:chExt cx="912429" cy="1124971"/>
            </a:xfrm>
          </p:grpSpPr>
          <p:pic>
            <p:nvPicPr>
              <p:cNvPr id="58" name="Graphic 57">
                <a:extLst>
                  <a:ext uri="{FF2B5EF4-FFF2-40B4-BE49-F238E27FC236}">
                    <a16:creationId xmlns:a16="http://schemas.microsoft.com/office/drawing/2014/main" id="{B61F92C8-BB68-4781-AB0D-AB8AC034BB0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4960" y="5608662"/>
                <a:ext cx="640080" cy="640080"/>
              </a:xfrm>
              <a:prstGeom prst="rect">
                <a:avLst/>
              </a:prstGeom>
            </p:spPr>
          </p:pic>
          <p:sp>
            <p:nvSpPr>
              <p:cNvPr id="72" name="TextBox 71">
                <a:extLst>
                  <a:ext uri="{FF2B5EF4-FFF2-40B4-BE49-F238E27FC236}">
                    <a16:creationId xmlns:a16="http://schemas.microsoft.com/office/drawing/2014/main" id="{F54C8662-CA52-4788-ABFB-C6FF1081C945}"/>
                  </a:ext>
                </a:extLst>
              </p:cNvPr>
              <p:cNvSpPr txBox="1"/>
              <p:nvPr/>
            </p:nvSpPr>
            <p:spPr>
              <a:xfrm>
                <a:off x="5028786" y="6148858"/>
                <a:ext cx="91242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Size for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t>
                </a:r>
              </a:p>
            </p:txBody>
          </p:sp>
        </p:grpSp>
        <p:cxnSp>
          <p:nvCxnSpPr>
            <p:cNvPr id="16" name="Straight Arrow Connector 15"/>
            <p:cNvCxnSpPr>
              <a:cxnSpLocks/>
              <a:stCxn id="55" idx="3"/>
            </p:cNvCxnSpPr>
            <p:nvPr/>
          </p:nvCxnSpPr>
          <p:spPr>
            <a:xfrm flipV="1">
              <a:off x="5805040" y="3317966"/>
              <a:ext cx="925501" cy="383464"/>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56" name="Graphic 55">
              <a:extLst>
                <a:ext uri="{FF2B5EF4-FFF2-40B4-BE49-F238E27FC236}">
                  <a16:creationId xmlns:a16="http://schemas.microsoft.com/office/drawing/2014/main" id="{2C41D305-0973-42E9-9750-78508E76C38C}"/>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79928" y="3288079"/>
              <a:ext cx="469900" cy="469900"/>
            </a:xfrm>
            <a:prstGeom prst="rect">
              <a:avLst/>
            </a:prstGeom>
          </p:spPr>
        </p:pic>
      </p:grpSp>
      <p:sp>
        <p:nvSpPr>
          <p:cNvPr id="3" name="Footer Placeholder 2">
            <a:extLst>
              <a:ext uri="{FF2B5EF4-FFF2-40B4-BE49-F238E27FC236}">
                <a16:creationId xmlns:a16="http://schemas.microsoft.com/office/drawing/2014/main" id="{CF43FE2C-9B43-485F-A8EA-27A6308F3A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FF49B4D-5B3E-4BEC-B7A5-2F823AE16576}"/>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1948920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SNS versus Amazon SQS</a:t>
            </a:r>
          </a:p>
        </p:txBody>
      </p:sp>
      <p:graphicFrame>
        <p:nvGraphicFramePr>
          <p:cNvPr id="10" name="Table Placeholder 3">
            <a:extLst>
              <a:ext uri="{FF2B5EF4-FFF2-40B4-BE49-F238E27FC236}">
                <a16:creationId xmlns:a16="http://schemas.microsoft.com/office/drawing/2014/main" id="{16984F39-4D8D-475F-B03B-5C1403753489}"/>
              </a:ext>
            </a:extLst>
          </p:cNvPr>
          <p:cNvGraphicFramePr>
            <a:graphicFrameLocks/>
          </p:cNvGraphicFramePr>
          <p:nvPr>
            <p:extLst>
              <p:ext uri="{D42A27DB-BD31-4B8C-83A1-F6EECF244321}">
                <p14:modId xmlns:p14="http://schemas.microsoft.com/office/powerpoint/2010/main" val="3016032719"/>
              </p:ext>
            </p:extLst>
          </p:nvPr>
        </p:nvGraphicFramePr>
        <p:xfrm>
          <a:off x="2515851" y="1832070"/>
          <a:ext cx="7160299" cy="3293308"/>
        </p:xfrm>
        <a:graphic>
          <a:graphicData uri="http://schemas.openxmlformats.org/drawingml/2006/table">
            <a:tbl>
              <a:tblPr firstRow="1" bandRow="1"/>
              <a:tblGrid>
                <a:gridCol w="2146525">
                  <a:extLst>
                    <a:ext uri="{9D8B030D-6E8A-4147-A177-3AD203B41FA5}">
                      <a16:colId xmlns:a16="http://schemas.microsoft.com/office/drawing/2014/main" val="954398963"/>
                    </a:ext>
                  </a:extLst>
                </a:gridCol>
                <a:gridCol w="2532287">
                  <a:extLst>
                    <a:ext uri="{9D8B030D-6E8A-4147-A177-3AD203B41FA5}">
                      <a16:colId xmlns:a16="http://schemas.microsoft.com/office/drawing/2014/main" val="20000"/>
                    </a:ext>
                  </a:extLst>
                </a:gridCol>
                <a:gridCol w="2481487">
                  <a:extLst>
                    <a:ext uri="{9D8B030D-6E8A-4147-A177-3AD203B41FA5}">
                      <a16:colId xmlns:a16="http://schemas.microsoft.com/office/drawing/2014/main" val="20001"/>
                    </a:ext>
                  </a:extLst>
                </a:gridCol>
              </a:tblGrid>
              <a:tr h="651809">
                <a:tc>
                  <a:txBody>
                    <a:bodyPr/>
                    <a:lstStyle/>
                    <a:p>
                      <a:pPr algn="ctr"/>
                      <a:r>
                        <a:rPr lang="en-US" sz="1800" b="1" i="0" dirty="0">
                          <a:solidFill>
                            <a:schemeClr val="tx1"/>
                          </a:solidFill>
                          <a:latin typeface="+mn-lt"/>
                          <a:ea typeface="Amazon Ember Light" panose="020B0403020204020204" pitchFamily="34" charset="0"/>
                          <a:cs typeface="Amazon Ember Light" panose="020B0403020204020204" pitchFamily="34" charset="0"/>
                        </a:rPr>
                        <a:t>Feature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b="1" i="0" dirty="0">
                          <a:solidFill>
                            <a:schemeClr val="tx1"/>
                          </a:solidFill>
                          <a:latin typeface="+mn-lt"/>
                          <a:ea typeface="Amazon Ember Light" panose="020B0403020204020204" pitchFamily="34" charset="0"/>
                          <a:cs typeface="Amazon Ember Light" panose="020B0403020204020204" pitchFamily="34" charset="0"/>
                        </a:rPr>
                        <a:t>Amazon SNS</a:t>
                      </a:r>
                      <a:br>
                        <a:rPr lang="en-US" sz="1800" b="1" i="0" dirty="0">
                          <a:solidFill>
                            <a:schemeClr val="tx1"/>
                          </a:solidFill>
                          <a:latin typeface="+mn-lt"/>
                          <a:ea typeface="Amazon Ember Light" panose="020B0403020204020204" pitchFamily="34" charset="0"/>
                          <a:cs typeface="Amazon Ember Light" panose="020B0403020204020204" pitchFamily="34" charset="0"/>
                        </a:rPr>
                      </a:br>
                      <a:r>
                        <a:rPr lang="en-US" sz="1800" b="0" i="0" dirty="0">
                          <a:solidFill>
                            <a:schemeClr val="tx1"/>
                          </a:solidFill>
                          <a:latin typeface="+mn-lt"/>
                          <a:ea typeface="Amazon Ember Light" panose="020B0403020204020204" pitchFamily="34" charset="0"/>
                          <a:cs typeface="Amazon Ember Light" panose="020B0403020204020204" pitchFamily="34" charset="0"/>
                        </a:rPr>
                        <a:t>(Publisher/Subscriber)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b="1" i="0" dirty="0">
                          <a:solidFill>
                            <a:schemeClr val="tx1"/>
                          </a:solidFill>
                          <a:latin typeface="+mn-lt"/>
                          <a:ea typeface="Amazon Ember Light" panose="020B0403020204020204" pitchFamily="34" charset="0"/>
                          <a:cs typeface="Amazon Ember Light" panose="020B0403020204020204" pitchFamily="34" charset="0"/>
                        </a:rPr>
                        <a:t>Amazon SQS</a:t>
                      </a:r>
                      <a:br>
                        <a:rPr lang="en-US" sz="1800" b="1" i="0" dirty="0">
                          <a:solidFill>
                            <a:schemeClr val="tx1"/>
                          </a:solidFill>
                          <a:latin typeface="+mn-lt"/>
                          <a:ea typeface="Amazon Ember Light" panose="020B0403020204020204" pitchFamily="34" charset="0"/>
                          <a:cs typeface="Amazon Ember Light" panose="020B0403020204020204" pitchFamily="34" charset="0"/>
                        </a:rPr>
                      </a:br>
                      <a:r>
                        <a:rPr lang="en-US" sz="1800" b="0" i="0" dirty="0">
                          <a:solidFill>
                            <a:schemeClr val="tx1"/>
                          </a:solidFill>
                          <a:latin typeface="+mn-lt"/>
                          <a:ea typeface="Amazon Ember Light" panose="020B0403020204020204" pitchFamily="34" charset="0"/>
                          <a:cs typeface="Amazon Ember Light" panose="020B0403020204020204" pitchFamily="34" charset="0"/>
                        </a:rPr>
                        <a:t>(Producer/Consumer)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Producer/consumer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Publish/subscribe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Send/receive</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18207451"/>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Delivery mechanism</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Push (passive)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Poll (active)</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180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Distribution model</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Many to many</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One to one</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651809">
                <a:tc>
                  <a:txBody>
                    <a:bodyPr/>
                    <a:lstStyle/>
                    <a:p>
                      <a:pPr algn="ctr"/>
                      <a:r>
                        <a:rPr lang="en-US" sz="1600" b="0" i="0" dirty="0">
                          <a:solidFill>
                            <a:srgbClr val="232F3E"/>
                          </a:solidFill>
                          <a:latin typeface="+mn-lt"/>
                          <a:ea typeface="Amazon Ember Light" panose="020B0403020204020204" pitchFamily="34" charset="0"/>
                          <a:cs typeface="Amazon Ember Light" panose="020B0403020204020204" pitchFamily="34" charset="0"/>
                        </a:rPr>
                        <a:t>Message persistence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n-lt"/>
                          <a:ea typeface="Amazon Ember Light" panose="020B0403020204020204" pitchFamily="34" charset="0"/>
                          <a:cs typeface="Amazon Ember Light" panose="020B0403020204020204" pitchFamily="34" charset="0"/>
                        </a:rPr>
                        <a:t>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n-lt"/>
                          <a:ea typeface="Amazon Ember Light" panose="020B0403020204020204" pitchFamily="34" charset="0"/>
                          <a:cs typeface="Amazon Ember Light" panose="020B0403020204020204" pitchFamily="34" charset="0"/>
                        </a:rPr>
                        <a:t>Yes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3761708"/>
                  </a:ext>
                </a:extLst>
              </a:tr>
            </a:tbl>
          </a:graphicData>
        </a:graphic>
      </p:graphicFrame>
      <p:sp>
        <p:nvSpPr>
          <p:cNvPr id="3" name="Footer Placeholder 2">
            <a:extLst>
              <a:ext uri="{FF2B5EF4-FFF2-40B4-BE49-F238E27FC236}">
                <a16:creationId xmlns:a16="http://schemas.microsoft.com/office/drawing/2014/main" id="{15F407B4-34E8-475F-8D43-56D92586B9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3751AA1E-6F46-4DBA-93BD-A713474E441D}"/>
              </a:ext>
            </a:extLst>
          </p:cNvPr>
          <p:cNvSpPr>
            <a:spLocks noGrp="1"/>
          </p:cNvSpPr>
          <p:nvPr>
            <p:ph type="sldNum" sz="quarter" idx="12"/>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1794719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latin typeface="+mn-lt"/>
              </a:rPr>
              <a:t>Amazon SNS is a web service that you can use to set up, operate, and send notifications from the cloud</a:t>
            </a:r>
          </a:p>
          <a:p>
            <a:r>
              <a:rPr lang="en-US" sz="2000" dirty="0">
                <a:latin typeface="+mn-lt"/>
              </a:rPr>
              <a:t>Amazon SNS follows the pub/sub messaging paradigm</a:t>
            </a:r>
          </a:p>
          <a:p>
            <a:r>
              <a:rPr lang="en-US" sz="2000" dirty="0">
                <a:latin typeface="+mn-lt"/>
              </a:rPr>
              <a:t>When you using Amazon SNS, you create a topic and set policies that restrict who can publish or subscribe to the topic</a:t>
            </a:r>
          </a:p>
          <a:p>
            <a:r>
              <a:rPr lang="en-US" sz="2000" dirty="0">
                <a:latin typeface="+mn-lt"/>
              </a:rPr>
              <a:t>You can use topics to decouple message publishers from subscribers, fan-out messages to multiple recipients at one time, and eliminate polling in your applications</a:t>
            </a:r>
          </a:p>
          <a:p>
            <a:r>
              <a:rPr lang="en-US" sz="2000" dirty="0">
                <a:latin typeface="+mn-lt"/>
              </a:rPr>
              <a:t>AWS services can publish messages to your SNS topics to trigger event-driven computing and workflows</a:t>
            </a:r>
          </a:p>
          <a:p>
            <a:endParaRPr lang="en-US" sz="20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37</a:t>
            </a:fld>
            <a:endParaRPr lang="en-US" dirty="0"/>
          </a:p>
        </p:txBody>
      </p:sp>
    </p:spTree>
    <p:custDataLst>
      <p:tags r:id="rId1"/>
    </p:custDataLst>
    <p:extLst>
      <p:ext uri="{BB962C8B-B14F-4D97-AF65-F5344CB8AC3E}">
        <p14:creationId xmlns:p14="http://schemas.microsoft.com/office/powerpoint/2010/main" val="2604878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12: Building Decoupled Architectures</a:t>
            </a:r>
          </a:p>
        </p:txBody>
      </p:sp>
      <p:sp>
        <p:nvSpPr>
          <p:cNvPr id="2" name="Title 1"/>
          <p:cNvSpPr>
            <a:spLocks noGrp="1"/>
          </p:cNvSpPr>
          <p:nvPr>
            <p:ph type="title"/>
          </p:nvPr>
        </p:nvSpPr>
        <p:spPr>
          <a:xfrm>
            <a:off x="419100" y="3191940"/>
            <a:ext cx="11353800" cy="1064176"/>
          </a:xfrm>
        </p:spPr>
        <p:txBody>
          <a:bodyPr>
            <a:noAutofit/>
          </a:bodyPr>
          <a:lstStyle/>
          <a:p>
            <a:r>
              <a:rPr lang="en-US" sz="4000" dirty="0">
                <a:latin typeface="+mj-lt"/>
              </a:rPr>
              <a:t>Section 5: Sending messages between cloud applications and on-premises with Amazon MQ</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0271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26B1-3B51-9140-B554-0F9A77190D90}"/>
              </a:ext>
            </a:extLst>
          </p:cNvPr>
          <p:cNvSpPr>
            <a:spLocks noGrp="1"/>
          </p:cNvSpPr>
          <p:nvPr>
            <p:ph type="title"/>
          </p:nvPr>
        </p:nvSpPr>
        <p:spPr/>
        <p:txBody>
          <a:bodyPr/>
          <a:lstStyle/>
          <a:p>
            <a:r>
              <a:rPr lang="en-US" dirty="0"/>
              <a:t>Amazon MQ</a:t>
            </a:r>
          </a:p>
        </p:txBody>
      </p:sp>
      <p:grpSp>
        <p:nvGrpSpPr>
          <p:cNvPr id="3" name="Group 2">
            <a:extLst>
              <a:ext uri="{FF2B5EF4-FFF2-40B4-BE49-F238E27FC236}">
                <a16:creationId xmlns:a16="http://schemas.microsoft.com/office/drawing/2014/main" id="{2CF451CB-CAE3-4F42-9F4C-44026413232D}"/>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pic>
          <p:nvPicPr>
            <p:cNvPr id="54" name="Graphic 53">
              <a:extLst>
                <a:ext uri="{FF2B5EF4-FFF2-40B4-BE49-F238E27FC236}">
                  <a16:creationId xmlns:a16="http://schemas.microsoft.com/office/drawing/2014/main" id="{0D710F91-6469-4679-BE7F-66F5CA595CA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1105" y="3134216"/>
              <a:ext cx="914400" cy="914400"/>
            </a:xfrm>
            <a:prstGeom prst="rect">
              <a:avLst/>
            </a:prstGeom>
          </p:spPr>
        </p:pic>
        <p:sp>
          <p:nvSpPr>
            <p:cNvPr id="5" name="TextBox 4">
              <a:extLst>
                <a:ext uri="{FF2B5EF4-FFF2-40B4-BE49-F238E27FC236}">
                  <a16:creationId xmlns:a16="http://schemas.microsoft.com/office/drawing/2014/main" id="{919CD0F6-22AC-AA44-8AE8-64A1A77C8FE6}"/>
                </a:ext>
              </a:extLst>
            </p:cNvPr>
            <p:cNvSpPr txBox="1"/>
            <p:nvPr/>
          </p:nvSpPr>
          <p:spPr>
            <a:xfrm>
              <a:off x="1295817"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MQ</a:t>
              </a:r>
            </a:p>
          </p:txBody>
        </p:sp>
        <p:sp>
          <p:nvSpPr>
            <p:cNvPr id="6" name="Rectangle 5">
              <a:extLst>
                <a:ext uri="{FF2B5EF4-FFF2-40B4-BE49-F238E27FC236}">
                  <a16:creationId xmlns:a16="http://schemas.microsoft.com/office/drawing/2014/main" id="{0F6D95A9-00C2-DE4B-9036-1B1E70617C76}"/>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Content Placeholder 8">
            <a:extLst>
              <a:ext uri="{FF2B5EF4-FFF2-40B4-BE49-F238E27FC236}">
                <a16:creationId xmlns:a16="http://schemas.microsoft.com/office/drawing/2014/main" id="{8AA309D1-448B-48DA-A187-B6EBA20C521B}"/>
              </a:ext>
            </a:extLst>
          </p:cNvPr>
          <p:cNvSpPr>
            <a:spLocks noGrp="1"/>
          </p:cNvSpPr>
          <p:nvPr>
            <p:ph idx="13"/>
          </p:nvPr>
        </p:nvSpPr>
        <p:spPr>
          <a:xfrm>
            <a:off x="4154557" y="1916492"/>
            <a:ext cx="7596443" cy="4045058"/>
          </a:xfrm>
        </p:spPr>
        <p:txBody>
          <a:bodyPr/>
          <a:lstStyle/>
          <a:p>
            <a:r>
              <a:rPr lang="en-US" dirty="0"/>
              <a:t>Is a managed message broker service for Apache ActiveMQ</a:t>
            </a:r>
          </a:p>
          <a:p>
            <a:r>
              <a:rPr lang="en-US" dirty="0"/>
              <a:t>Manages the provisioning, setup, and maintenance of ActiveMQ</a:t>
            </a:r>
          </a:p>
          <a:p>
            <a:r>
              <a:rPr lang="en-US" dirty="0"/>
              <a:t>Simplifies message migration to the cloud </a:t>
            </a:r>
          </a:p>
          <a:p>
            <a:r>
              <a:rPr lang="en-US" dirty="0"/>
              <a:t>Is compatible with open-standard APIs and protocols </a:t>
            </a:r>
          </a:p>
          <a:p>
            <a:pPr lvl="1"/>
            <a:r>
              <a:rPr lang="en-US" dirty="0"/>
              <a:t>JMS, NMS, AMQP, STOMP, MQTT, and WebSockets</a:t>
            </a:r>
          </a:p>
        </p:txBody>
      </p:sp>
      <p:sp>
        <p:nvSpPr>
          <p:cNvPr id="4" name="Footer Placeholder 3">
            <a:extLst>
              <a:ext uri="{FF2B5EF4-FFF2-40B4-BE49-F238E27FC236}">
                <a16:creationId xmlns:a16="http://schemas.microsoft.com/office/drawing/2014/main" id="{0CF88875-16E9-4C7F-A521-BE5CDECE6C4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7" name="Slide Number Placeholder 6">
            <a:extLst>
              <a:ext uri="{FF2B5EF4-FFF2-40B4-BE49-F238E27FC236}">
                <a16:creationId xmlns:a16="http://schemas.microsoft.com/office/drawing/2014/main" id="{64E70B70-C599-4CD4-8C37-22A78F9E0C79}"/>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Tree>
    <p:custDataLst>
      <p:tags r:id="rId1"/>
    </p:custDataLst>
    <p:extLst>
      <p:ext uri="{BB962C8B-B14F-4D97-AF65-F5344CB8AC3E}">
        <p14:creationId xmlns:p14="http://schemas.microsoft.com/office/powerpoint/2010/main" val="1654207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12: Building Decoupled Architectures</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Amazon MQ use case: Hybrid cloud environment</a:t>
            </a:r>
          </a:p>
        </p:txBody>
      </p:sp>
      <p:grpSp>
        <p:nvGrpSpPr>
          <p:cNvPr id="6" name="Group 5">
            <a:extLst>
              <a:ext uri="{FF2B5EF4-FFF2-40B4-BE49-F238E27FC236}">
                <a16:creationId xmlns:a16="http://schemas.microsoft.com/office/drawing/2014/main" id="{B73ECBF2-4945-46A4-9FE8-0A80EC141A50}"/>
              </a:ext>
              <a:ext uri="{C183D7F6-B498-43B3-948B-1728B52AA6E4}">
                <adec:decorative xmlns:adec="http://schemas.microsoft.com/office/drawing/2017/decorative" val="1"/>
              </a:ext>
            </a:extLst>
          </p:cNvPr>
          <p:cNvGrpSpPr/>
          <p:nvPr/>
        </p:nvGrpSpPr>
        <p:grpSpPr>
          <a:xfrm>
            <a:off x="1036126" y="2408647"/>
            <a:ext cx="10246640" cy="2643800"/>
            <a:chOff x="1036126" y="2408647"/>
            <a:chExt cx="10246640" cy="2643800"/>
          </a:xfrm>
        </p:grpSpPr>
        <p:sp>
          <p:nvSpPr>
            <p:cNvPr id="10" name="Rectangle 9">
              <a:extLst>
                <a:ext uri="{FF2B5EF4-FFF2-40B4-BE49-F238E27FC236}">
                  <a16:creationId xmlns:a16="http://schemas.microsoft.com/office/drawing/2014/main" id="{D22D8ED1-FB5A-2B46-B9E9-FF763E575F13}"/>
                </a:ext>
              </a:extLst>
            </p:cNvPr>
            <p:cNvSpPr/>
            <p:nvPr/>
          </p:nvSpPr>
          <p:spPr>
            <a:xfrm>
              <a:off x="1036126" y="2408647"/>
              <a:ext cx="4121903" cy="2643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Corporate data center</a:t>
              </a:r>
            </a:p>
          </p:txBody>
        </p:sp>
        <p:pic>
          <p:nvPicPr>
            <p:cNvPr id="11" name="Graphic 19">
              <a:extLst>
                <a:ext uri="{FF2B5EF4-FFF2-40B4-BE49-F238E27FC236}">
                  <a16:creationId xmlns:a16="http://schemas.microsoft.com/office/drawing/2014/main" id="{558849B9-512D-6049-AB40-637404334CB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127" y="2408647"/>
              <a:ext cx="457200" cy="457200"/>
            </a:xfrm>
            <a:prstGeom prst="rect">
              <a:avLst/>
            </a:prstGeom>
          </p:spPr>
        </p:pic>
        <p:pic>
          <p:nvPicPr>
            <p:cNvPr id="12" name="Graphic 9">
              <a:extLst>
                <a:ext uri="{FF2B5EF4-FFF2-40B4-BE49-F238E27FC236}">
                  <a16:creationId xmlns:a16="http://schemas.microsoft.com/office/drawing/2014/main" id="{500C2653-A06A-354F-97A7-93DD33AFA9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6150" y="2454797"/>
              <a:ext cx="457200" cy="457200"/>
            </a:xfrm>
            <a:prstGeom prst="rect">
              <a:avLst/>
            </a:prstGeom>
          </p:spPr>
        </p:pic>
        <p:sp>
          <p:nvSpPr>
            <p:cNvPr id="13" name="Rectangle 12">
              <a:extLst>
                <a:ext uri="{FF2B5EF4-FFF2-40B4-BE49-F238E27FC236}">
                  <a16:creationId xmlns:a16="http://schemas.microsoft.com/office/drawing/2014/main" id="{4C5FA3DF-AAD9-2A40-8928-45DEB6D047C9}"/>
                </a:ext>
              </a:extLst>
            </p:cNvPr>
            <p:cNvSpPr/>
            <p:nvPr/>
          </p:nvSpPr>
          <p:spPr>
            <a:xfrm>
              <a:off x="7126149" y="2454797"/>
              <a:ext cx="4156617" cy="25976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14" name="Graphic 7">
              <a:extLst>
                <a:ext uri="{FF2B5EF4-FFF2-40B4-BE49-F238E27FC236}">
                  <a16:creationId xmlns:a16="http://schemas.microsoft.com/office/drawing/2014/main" id="{34CEF013-2408-FC46-9926-7AD27ADB7BC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49465" y="3038397"/>
              <a:ext cx="914400" cy="914400"/>
            </a:xfrm>
            <a:prstGeom prst="rect">
              <a:avLst/>
            </a:prstGeom>
          </p:spPr>
        </p:pic>
        <p:pic>
          <p:nvPicPr>
            <p:cNvPr id="15"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03747" y="3038397"/>
              <a:ext cx="914400" cy="914400"/>
            </a:xfrm>
            <a:prstGeom prst="rect">
              <a:avLst/>
            </a:prstGeom>
          </p:spPr>
        </p:pic>
        <p:pic>
          <p:nvPicPr>
            <p:cNvPr id="16" name="Graphic 23">
              <a:extLst>
                <a:ext uri="{FF2B5EF4-FFF2-40B4-BE49-F238E27FC236}">
                  <a16:creationId xmlns:a16="http://schemas.microsoft.com/office/drawing/2014/main" id="{E5CBBEB2-BD5E-144F-B09A-3614B82C8A4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02719" y="3038397"/>
              <a:ext cx="914400" cy="914400"/>
            </a:xfrm>
            <a:prstGeom prst="rect">
              <a:avLst/>
            </a:prstGeom>
          </p:spPr>
        </p:pic>
        <p:sp>
          <p:nvSpPr>
            <p:cNvPr id="17" name="Rectangle 16"/>
            <p:cNvSpPr/>
            <p:nvPr/>
          </p:nvSpPr>
          <p:spPr>
            <a:xfrm>
              <a:off x="9296077" y="3038397"/>
              <a:ext cx="1596325"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mazon Ember Light"/>
                  <a:ea typeface="+mn-ea"/>
                  <a:cs typeface="+mn-cs"/>
                </a:rPr>
                <a:t>Cloud-based message consumer</a:t>
              </a:r>
            </a:p>
          </p:txBody>
        </p:sp>
        <p:sp>
          <p:nvSpPr>
            <p:cNvPr id="18" name="TextBox 17"/>
            <p:cNvSpPr txBox="1"/>
            <p:nvPr/>
          </p:nvSpPr>
          <p:spPr>
            <a:xfrm>
              <a:off x="1638854" y="3975872"/>
              <a:ext cx="133562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On-premises</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message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producer</a:t>
              </a:r>
            </a:p>
          </p:txBody>
        </p:sp>
        <p:sp>
          <p:nvSpPr>
            <p:cNvPr id="19" name="TextBox 18"/>
            <p:cNvSpPr txBox="1"/>
            <p:nvPr/>
          </p:nvSpPr>
          <p:spPr>
            <a:xfrm>
              <a:off x="3208933" y="3975872"/>
              <a:ext cx="15040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On-premises</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ActiveMQ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broker</a:t>
              </a:r>
            </a:p>
          </p:txBody>
        </p:sp>
        <p:cxnSp>
          <p:nvCxnSpPr>
            <p:cNvPr id="20" name="Straight Arrow Connector 19"/>
            <p:cNvCxnSpPr>
              <a:stCxn id="14" idx="3"/>
              <a:endCxn id="15" idx="1"/>
            </p:cNvCxnSpPr>
            <p:nvPr/>
          </p:nvCxnSpPr>
          <p:spPr>
            <a:xfrm>
              <a:off x="2763865" y="3495597"/>
              <a:ext cx="739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3"/>
              <a:endCxn id="16" idx="1"/>
            </p:cNvCxnSpPr>
            <p:nvPr/>
          </p:nvCxnSpPr>
          <p:spPr>
            <a:xfrm>
              <a:off x="4418147" y="3495597"/>
              <a:ext cx="3184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437532" y="3975871"/>
              <a:ext cx="130676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MQ</a:t>
              </a:r>
            </a:p>
          </p:txBody>
        </p:sp>
        <p:cxnSp>
          <p:nvCxnSpPr>
            <p:cNvPr id="23" name="Straight Arrow Connector 22"/>
            <p:cNvCxnSpPr>
              <a:stCxn id="16" idx="3"/>
              <a:endCxn id="17" idx="1"/>
            </p:cNvCxnSpPr>
            <p:nvPr/>
          </p:nvCxnSpPr>
          <p:spPr>
            <a:xfrm>
              <a:off x="8517119" y="3495597"/>
              <a:ext cx="7789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777505" y="5182133"/>
            <a:ext cx="271260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Message producer </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is on-premises</a:t>
            </a:r>
          </a:p>
        </p:txBody>
      </p:sp>
      <p:sp>
        <p:nvSpPr>
          <p:cNvPr id="24" name="TextBox 23"/>
          <p:cNvSpPr txBox="1"/>
          <p:nvPr/>
        </p:nvSpPr>
        <p:spPr>
          <a:xfrm>
            <a:off x="7790448" y="5182133"/>
            <a:ext cx="282801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Message consumer </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is cloud-based</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12697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Amazon </a:t>
            </a:r>
            <a:r>
              <a:rPr lang="en-US" sz="3600" dirty="0">
                <a:solidFill>
                  <a:srgbClr val="FFFFFF"/>
                </a:solidFill>
              </a:rPr>
              <a:t>MQ</a:t>
            </a:r>
            <a:r>
              <a:rPr lang="en-US" sz="3600" dirty="0"/>
              <a:t> versus Amazon </a:t>
            </a:r>
            <a:r>
              <a:rPr lang="en-US" sz="3600" dirty="0">
                <a:solidFill>
                  <a:srgbClr val="FFFFFF"/>
                </a:solidFill>
              </a:rPr>
              <a:t>SQS</a:t>
            </a:r>
            <a:r>
              <a:rPr lang="en-US" sz="3600" dirty="0"/>
              <a:t> and Amazon SNS</a:t>
            </a:r>
            <a:endParaRPr lang="en-US" sz="3600" dirty="0">
              <a:solidFill>
                <a:srgbClr val="FFFFFF"/>
              </a:solidFill>
              <a:latin typeface="Amazon Ember Light" panose="020B0403020204020204"/>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3636636"/>
              </p:ext>
            </p:extLst>
          </p:nvPr>
        </p:nvGraphicFramePr>
        <p:xfrm>
          <a:off x="896515" y="1924120"/>
          <a:ext cx="10398970" cy="4019480"/>
        </p:xfrm>
        <a:graphic>
          <a:graphicData uri="http://schemas.openxmlformats.org/drawingml/2006/table">
            <a:tbl>
              <a:tblPr firstRow="1" bandRow="1">
                <a:tableStyleId>{F5AB1C69-6EDB-4FF4-983F-18BD219EF322}</a:tableStyleId>
              </a:tblPr>
              <a:tblGrid>
                <a:gridCol w="5560290">
                  <a:extLst>
                    <a:ext uri="{9D8B030D-6E8A-4147-A177-3AD203B41FA5}">
                      <a16:colId xmlns:a16="http://schemas.microsoft.com/office/drawing/2014/main" val="1764601007"/>
                    </a:ext>
                  </a:extLst>
                </a:gridCol>
                <a:gridCol w="4838680">
                  <a:extLst>
                    <a:ext uri="{9D8B030D-6E8A-4147-A177-3AD203B41FA5}">
                      <a16:colId xmlns:a16="http://schemas.microsoft.com/office/drawing/2014/main" val="3256020432"/>
                    </a:ext>
                  </a:extLst>
                </a:gridCol>
              </a:tblGrid>
              <a:tr h="519225">
                <a:tc>
                  <a:txBody>
                    <a:bodyPr/>
                    <a:lstStyle/>
                    <a:p>
                      <a:pPr algn="ctr"/>
                      <a:r>
                        <a:rPr lang="en-US" sz="2800" b="0" i="0" dirty="0">
                          <a:solidFill>
                            <a:schemeClr val="tx1"/>
                          </a:solidFill>
                          <a:latin typeface="Amazon Ember" panose="02000000000000000000" pitchFamily="2" charset="0"/>
                          <a:ea typeface="Amazon Ember" panose="02000000000000000000" pitchFamily="2" charset="0"/>
                          <a:cs typeface="Amazon Ember Light" charset="0"/>
                        </a:rPr>
                        <a:t>Amazon MQ</a:t>
                      </a:r>
                      <a:endParaRPr lang="en-US" sz="2800" dirty="0">
                        <a:latin typeface="Amazon Ember" panose="02000000000000000000" pitchFamily="2" charset="0"/>
                        <a:ea typeface="Amazon Ember"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800" b="0" i="0" dirty="0">
                          <a:solidFill>
                            <a:schemeClr val="tx1"/>
                          </a:solidFill>
                          <a:latin typeface="Amazon Ember" panose="02000000000000000000" pitchFamily="2" charset="0"/>
                          <a:ea typeface="Amazon Ember" panose="02000000000000000000" pitchFamily="2" charset="0"/>
                          <a:cs typeface="Amazon Ember Light" charset="0"/>
                        </a:rPr>
                        <a:t>Amazon SQS </a:t>
                      </a:r>
                      <a:r>
                        <a:rPr lang="en-US" sz="2800" b="0" i="0" u="none" dirty="0">
                          <a:solidFill>
                            <a:srgbClr val="000000"/>
                          </a:solidFill>
                          <a:latin typeface="Amazon Ember" panose="02000000000000000000" pitchFamily="2" charset="0"/>
                          <a:ea typeface="Amazon Ember" panose="02000000000000000000" pitchFamily="2" charset="0"/>
                          <a:cs typeface="Amazon Ember Light" charset="0"/>
                        </a:rPr>
                        <a:t>and</a:t>
                      </a:r>
                      <a:r>
                        <a:rPr lang="en-US" sz="2800" b="0" i="0" dirty="0">
                          <a:solidFill>
                            <a:schemeClr val="tx1"/>
                          </a:solidFill>
                          <a:latin typeface="Amazon Ember" panose="02000000000000000000" pitchFamily="2" charset="0"/>
                          <a:ea typeface="Amazon Ember" panose="02000000000000000000" pitchFamily="2" charset="0"/>
                          <a:cs typeface="Amazon Ember Light" charset="0"/>
                        </a:rPr>
                        <a:t> </a:t>
                      </a:r>
                      <a:r>
                        <a:rPr lang="en-US" sz="2800" b="0" i="0" u="none" dirty="0">
                          <a:solidFill>
                            <a:srgbClr val="000000"/>
                          </a:solidFill>
                          <a:latin typeface="Amazon Ember" panose="02000000000000000000" pitchFamily="2" charset="0"/>
                          <a:ea typeface="Amazon Ember" panose="02000000000000000000" pitchFamily="2" charset="0"/>
                          <a:cs typeface="Amazon Ember Light" charset="0"/>
                        </a:rPr>
                        <a:t>SNS</a:t>
                      </a:r>
                      <a:endParaRPr lang="en-US" sz="2800" u="none" dirty="0">
                        <a:solidFill>
                          <a:srgbClr val="000000"/>
                        </a:solidFill>
                        <a:latin typeface="Amazon Ember" panose="02000000000000000000"/>
                        <a:ea typeface="Amazon Ember"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986889979"/>
                  </a:ext>
                </a:extLst>
              </a:tr>
              <a:tr h="432688">
                <a:tc>
                  <a:txBody>
                    <a:bodyPr/>
                    <a:lstStyle/>
                    <a:p>
                      <a:pPr algn="ctr"/>
                      <a:r>
                        <a:rPr lang="en-US" sz="2000" dirty="0">
                          <a:latin typeface="+mn-lt"/>
                          <a:ea typeface="Amazon Ember" panose="020B0603020204020204" pitchFamily="34" charset="0"/>
                          <a:cs typeface="Amazon Ember" panose="020B0603020204020204" pitchFamily="34" charset="0"/>
                        </a:rPr>
                        <a:t>For </a:t>
                      </a:r>
                      <a:r>
                        <a:rPr lang="en-US" sz="2000" b="0" u="none"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application migration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mn-lt"/>
                          <a:ea typeface="Amazon Ember" panose="020B0603020204020204" pitchFamily="34" charset="0"/>
                          <a:cs typeface="Amazon Ember" panose="020B0603020204020204" pitchFamily="34" charset="0"/>
                        </a:rPr>
                        <a:t>For </a:t>
                      </a:r>
                      <a:r>
                        <a:rPr lang="en-US" sz="2000" b="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born-in-the-cloud</a:t>
                      </a:r>
                      <a:r>
                        <a:rPr lang="en-US" sz="2000" b="0" dirty="0">
                          <a:solidFill>
                            <a:schemeClr val="tx1"/>
                          </a:solidFill>
                          <a:latin typeface="+mn-lt"/>
                          <a:ea typeface="Amazon Ember" panose="020B0603020204020204" pitchFamily="34" charset="0"/>
                          <a:cs typeface="Amazon Ember" panose="020B0603020204020204" pitchFamily="34" charset="0"/>
                        </a:rPr>
                        <a:t> </a:t>
                      </a:r>
                      <a:r>
                        <a:rPr lang="en-US" sz="2000" b="0" u="none" dirty="0">
                          <a:solidFill>
                            <a:schemeClr val="tx1"/>
                          </a:solidFill>
                          <a:latin typeface="+mn-lt"/>
                          <a:ea typeface="Amazon Ember" panose="020B0603020204020204" pitchFamily="34" charset="0"/>
                          <a:cs typeface="Amazon Ember" panose="020B0603020204020204" pitchFamily="34" charset="0"/>
                        </a:rPr>
                        <a:t>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000357"/>
                  </a:ext>
                </a:extLst>
              </a:tr>
              <a:tr h="778838">
                <a:tc>
                  <a:txBody>
                    <a:bodyPr/>
                    <a:lstStyle/>
                    <a:p>
                      <a:pPr algn="ctr"/>
                      <a:r>
                        <a:rPr lang="en-US" sz="2000" dirty="0">
                          <a:latin typeface="+mn-lt"/>
                          <a:ea typeface="Amazon Ember" panose="020B0603020204020204" pitchFamily="34" charset="0"/>
                          <a:cs typeface="Amazon Ember" panose="020B0603020204020204" pitchFamily="34" charset="0"/>
                        </a:rPr>
                        <a:t>Protocols: JMS, NMS, AMQP, STOMP, MQTT, and WebSockets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mn-lt"/>
                          <a:ea typeface="Amazon Ember" panose="020B0603020204020204" pitchFamily="34" charset="0"/>
                          <a:cs typeface="Amazon Ember" panose="020B0603020204020204" pitchFamily="34" charset="0"/>
                        </a:rPr>
                        <a:t>Protocol: HTTPS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979294"/>
                  </a:ext>
                </a:extLst>
              </a:tr>
              <a:tr h="432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mn-lt"/>
                          <a:ea typeface="Amazon Ember" panose="020B0603020204020204" pitchFamily="34" charset="0"/>
                          <a:cs typeface="Amazon Ember" panose="020B0603020204020204" pitchFamily="34" charset="0"/>
                        </a:rPr>
                        <a:t>Feature-</a:t>
                      </a:r>
                      <a:r>
                        <a:rPr lang="en-US" sz="2000" b="0" i="0" u="none" dirty="0">
                          <a:solidFill>
                            <a:srgbClr val="000000"/>
                          </a:solidFill>
                          <a:latin typeface="+mn-lt"/>
                          <a:ea typeface="Amazon Ember" panose="020B0603020204020204" pitchFamily="34" charset="0"/>
                          <a:cs typeface="Amazon Ember" panose="020B0603020204020204" pitchFamily="34" charset="0"/>
                        </a:rPr>
                        <a:t>rich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dirty="0">
                          <a:solidFill>
                            <a:srgbClr val="000000"/>
                          </a:solidFill>
                          <a:latin typeface="+mn-lt"/>
                          <a:ea typeface="Amazon Ember" panose="020B0603020204020204" pitchFamily="34" charset="0"/>
                          <a:cs typeface="Amazon Ember" panose="020B0603020204020204" pitchFamily="34" charset="0"/>
                        </a:rPr>
                        <a:t>Nearly unlimited</a:t>
                      </a:r>
                      <a:r>
                        <a:rPr lang="en-US" sz="2000" b="0" i="0" dirty="0">
                          <a:latin typeface="+mn-lt"/>
                          <a:ea typeface="Amazon Ember" panose="020B0603020204020204" pitchFamily="34" charset="0"/>
                          <a:cs typeface="Amazon Ember" panose="020B0603020204020204" pitchFamily="34" charset="0"/>
                        </a:rPr>
                        <a:t> 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293366"/>
                  </a:ext>
                </a:extLst>
              </a:tr>
              <a:tr h="7788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ea typeface="Amazon Ember" panose="020B0603020204020204" pitchFamily="34" charset="0"/>
                          <a:cs typeface="Amazon Ember" panose="020B0603020204020204" pitchFamily="34" charset="0"/>
                        </a:rPr>
                        <a:t>Pay per</a:t>
                      </a:r>
                      <a:r>
                        <a:rPr lang="en-US" sz="2000" baseline="0" dirty="0">
                          <a:latin typeface="+mn-lt"/>
                          <a:ea typeface="Amazon Ember" panose="020B0603020204020204" pitchFamily="34" charset="0"/>
                          <a:cs typeface="Amazon Ember" panose="020B0603020204020204" pitchFamily="34" charset="0"/>
                        </a:rPr>
                        <a:t> </a:t>
                      </a:r>
                      <a:r>
                        <a:rPr lang="en-US" sz="2000" dirty="0">
                          <a:latin typeface="+mn-lt"/>
                          <a:ea typeface="Amazon Ember" panose="020B0603020204020204" pitchFamily="34" charset="0"/>
                          <a:cs typeface="Amazon Ember" panose="020B0603020204020204" pitchFamily="34" charset="0"/>
                        </a:rPr>
                        <a:t>hour and pay </a:t>
                      </a:r>
                      <a:r>
                        <a:rPr lang="en-US" sz="2000" u="none" dirty="0">
                          <a:solidFill>
                            <a:srgbClr val="000000"/>
                          </a:solidFill>
                          <a:latin typeface="+mn-lt"/>
                          <a:ea typeface="Amazon Ember" panose="020B0603020204020204" pitchFamily="34" charset="0"/>
                          <a:cs typeface="Amazon Ember" panose="020B0603020204020204" pitchFamily="34" charset="0"/>
                        </a:rPr>
                        <a:t>per</a:t>
                      </a:r>
                      <a:r>
                        <a:rPr lang="en-US" sz="2000" u="none" baseline="0" dirty="0">
                          <a:solidFill>
                            <a:srgbClr val="000000"/>
                          </a:solidFill>
                          <a:latin typeface="+mn-lt"/>
                          <a:ea typeface="Amazon Ember" panose="020B0603020204020204" pitchFamily="34" charset="0"/>
                          <a:cs typeface="Amazon Ember" panose="020B0603020204020204" pitchFamily="34" charset="0"/>
                        </a:rPr>
                        <a:t> </a:t>
                      </a:r>
                      <a:r>
                        <a:rPr lang="en-US" sz="2000" u="none" dirty="0">
                          <a:solidFill>
                            <a:srgbClr val="000000"/>
                          </a:solidFill>
                          <a:latin typeface="+mn-lt"/>
                          <a:ea typeface="Amazon Ember" panose="020B0603020204020204" pitchFamily="34" charset="0"/>
                          <a:cs typeface="Amazon Ember" panose="020B0603020204020204" pitchFamily="34" charset="0"/>
                        </a:rPr>
                        <a:t>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ea typeface="Amazon Ember" panose="020B0603020204020204" pitchFamily="34" charset="0"/>
                          <a:cs typeface="Amazon Ember" panose="020B0603020204020204" pitchFamily="34" charset="0"/>
                        </a:rPr>
                        <a:t>Pay</a:t>
                      </a:r>
                      <a:r>
                        <a:rPr lang="en-US" sz="2000" baseline="0" dirty="0">
                          <a:latin typeface="+mn-lt"/>
                          <a:ea typeface="Amazon Ember" panose="020B0603020204020204" pitchFamily="34" charset="0"/>
                          <a:cs typeface="Amazon Ember" panose="020B0603020204020204" pitchFamily="34" charset="0"/>
                        </a:rPr>
                        <a:t> </a:t>
                      </a:r>
                      <a:r>
                        <a:rPr lang="en-US" sz="2000" u="none" baseline="0" dirty="0">
                          <a:solidFill>
                            <a:srgbClr val="000000"/>
                          </a:solidFill>
                          <a:latin typeface="+mn-lt"/>
                          <a:ea typeface="Amazon Ember" panose="020B0603020204020204" pitchFamily="34" charset="0"/>
                          <a:cs typeface="Amazon Ember" panose="020B0603020204020204" pitchFamily="34" charset="0"/>
                        </a:rPr>
                        <a:t>per request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8460445"/>
                  </a:ext>
                </a:extLst>
              </a:tr>
              <a:tr h="10772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ea typeface="Amazon Ember" panose="020B0603020204020204" pitchFamily="34" charset="0"/>
                          <a:cs typeface="Amazon Ember" panose="020B0603020204020204" pitchFamily="34" charset="0"/>
                        </a:rPr>
                        <a:t>Can do </a:t>
                      </a:r>
                      <a:r>
                        <a:rPr lang="en-US" sz="2000" u="none" dirty="0">
                          <a:solidFill>
                            <a:srgbClr val="000000"/>
                          </a:solidFill>
                          <a:latin typeface="+mn-lt"/>
                          <a:ea typeface="Amazon Ember" panose="020B0603020204020204" pitchFamily="34" charset="0"/>
                          <a:cs typeface="Amazon Ember" panose="020B0603020204020204" pitchFamily="34" charset="0"/>
                        </a:rPr>
                        <a:t>pub/sub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aseline="0" dirty="0">
                          <a:latin typeface="+mn-lt"/>
                          <a:ea typeface="Amazon Ember" panose="020B0603020204020204" pitchFamily="34" charset="0"/>
                          <a:cs typeface="Amazon Ember" panose="020B0603020204020204" pitchFamily="34" charset="0"/>
                        </a:rPr>
                        <a:t>Cannot do p</a:t>
                      </a:r>
                      <a:r>
                        <a:rPr lang="en-US" sz="2000" dirty="0">
                          <a:latin typeface="+mn-lt"/>
                          <a:ea typeface="Amazon Ember" panose="020B0603020204020204" pitchFamily="34" charset="0"/>
                          <a:cs typeface="Amazon Ember" panose="020B0603020204020204" pitchFamily="34" charset="0"/>
                        </a:rPr>
                        <a:t>ub/sub</a:t>
                      </a:r>
                      <a:r>
                        <a:rPr lang="en-US" sz="2000" baseline="0" dirty="0">
                          <a:latin typeface="+mn-lt"/>
                          <a:ea typeface="Amazon Ember" panose="020B0603020204020204" pitchFamily="34" charset="0"/>
                          <a:cs typeface="Amazon Ember" panose="020B0603020204020204" pitchFamily="34" charset="0"/>
                        </a:rPr>
                        <a:t> in Amazon </a:t>
                      </a:r>
                      <a:r>
                        <a:rPr lang="en-US" sz="2000" u="none" baseline="0" dirty="0">
                          <a:solidFill>
                            <a:srgbClr val="000000"/>
                          </a:solidFill>
                          <a:latin typeface="+mn-lt"/>
                          <a:ea typeface="Amazon Ember" panose="020B0603020204020204" pitchFamily="34" charset="0"/>
                          <a:cs typeface="Amazon Ember" panose="020B0603020204020204" pitchFamily="34" charset="0"/>
                        </a:rPr>
                        <a:t>SQS,</a:t>
                      </a:r>
                      <a:r>
                        <a:rPr lang="en-US" sz="2000" baseline="0" dirty="0">
                          <a:latin typeface="+mn-lt"/>
                          <a:ea typeface="Amazon Ember" panose="020B0603020204020204" pitchFamily="34" charset="0"/>
                          <a:cs typeface="Amazon Ember" panose="020B0603020204020204" pitchFamily="34" charset="0"/>
                        </a:rPr>
                        <a:t> but you can do p</a:t>
                      </a:r>
                      <a:r>
                        <a:rPr lang="en-US" sz="2000" dirty="0">
                          <a:latin typeface="+mn-lt"/>
                          <a:ea typeface="Amazon Ember" panose="020B0603020204020204" pitchFamily="34" charset="0"/>
                          <a:cs typeface="Amazon Ember" panose="020B0603020204020204" pitchFamily="34" charset="0"/>
                        </a:rPr>
                        <a:t>ub/sub</a:t>
                      </a:r>
                      <a:r>
                        <a:rPr lang="en-US" sz="2000" baseline="0" dirty="0">
                          <a:latin typeface="+mn-lt"/>
                          <a:ea typeface="Amazon Ember" panose="020B0603020204020204" pitchFamily="34" charset="0"/>
                          <a:cs typeface="Amazon Ember" panose="020B0603020204020204" pitchFamily="34" charset="0"/>
                        </a:rPr>
                        <a:t> in Amazon </a:t>
                      </a:r>
                      <a:r>
                        <a:rPr lang="en-US" sz="2000" u="none" baseline="0" dirty="0">
                          <a:solidFill>
                            <a:srgbClr val="000000"/>
                          </a:solidFill>
                          <a:latin typeface="+mn-lt"/>
                          <a:ea typeface="Amazon Ember" panose="020B0603020204020204" pitchFamily="34" charset="0"/>
                          <a:cs typeface="Amazon Ember" panose="020B0603020204020204" pitchFamily="34" charset="0"/>
                        </a:rPr>
                        <a:t>SNS</a:t>
                      </a:r>
                      <a:endParaRPr lang="en-US" sz="2000" u="none" dirty="0">
                        <a:solidFill>
                          <a:srgbClr val="000000"/>
                        </a:solidFill>
                        <a:latin typeface="+mn-lt"/>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1480044"/>
                  </a:ext>
                </a:extLst>
              </a:tr>
            </a:tbl>
          </a:graphicData>
        </a:graphic>
      </p:graphicFrame>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8814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47402"/>
            <a:ext cx="5767612" cy="5178649"/>
          </a:xfrm>
        </p:spPr>
        <p:txBody>
          <a:bodyPr/>
          <a:lstStyle/>
          <a:p>
            <a:r>
              <a:rPr lang="en-US" sz="2200" dirty="0">
                <a:latin typeface="+mn-lt"/>
              </a:rPr>
              <a:t>Amazon MQ is a managed message-broker service for Apache ActiveMQ that enables you to set up and operate message brokers in the cloud</a:t>
            </a:r>
          </a:p>
          <a:p>
            <a:r>
              <a:rPr lang="en-US" sz="2200" dirty="0">
                <a:latin typeface="+mn-lt"/>
              </a:rPr>
              <a:t>Amazon MQ manages the provisioning, setup, and maintenance of ActiveMQ, which is a popular open-source message broker</a:t>
            </a:r>
          </a:p>
          <a:p>
            <a:r>
              <a:rPr lang="en-US" sz="2200" dirty="0">
                <a:latin typeface="+mn-lt"/>
              </a:rPr>
              <a:t>Amazon MQ is compatible with open standard APIs and protocols (that is, JMS, NMS, AMQP, STOMP, MQTT, and WebSockets)</a:t>
            </a:r>
          </a:p>
          <a:p>
            <a:r>
              <a:rPr lang="en-US" sz="2200" dirty="0">
                <a:latin typeface="+mn-lt"/>
              </a:rPr>
              <a:t>You can use Amazon MQ to integrate on-premises and cloud environments by using the network of brokers feature of ActiveMQ</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3866667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12: Building Decoupled Architectures</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1"/>
            <a:r>
              <a:rPr lang="en-US" dirty="0"/>
              <a:t>Differentiate between tightly and loosely coupled architectures</a:t>
            </a:r>
          </a:p>
          <a:p>
            <a:pPr lvl="1"/>
            <a:r>
              <a:rPr lang="en-US" dirty="0"/>
              <a:t>Identify how Amazon SQS works and when to use it</a:t>
            </a:r>
          </a:p>
          <a:p>
            <a:pPr lvl="1"/>
            <a:r>
              <a:rPr lang="en-US" dirty="0"/>
              <a:t>Identify how Amazon SNS works and when to use it</a:t>
            </a:r>
          </a:p>
          <a:p>
            <a:pPr lvl="1"/>
            <a:r>
              <a:rPr lang="en-US" dirty="0"/>
              <a:t>Describe Amazon MQ</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A company must perform asynchronous processing, and implemented Amazon Simple Queue Service (Amazon SQS) as part of a decoupled architecture. The company wants to ensure that the number of empty responses from polling requests are kept to a minimum.</a:t>
            </a:r>
          </a:p>
          <a:p>
            <a:endParaRPr lang="en-US" sz="2400" dirty="0"/>
          </a:p>
          <a:p>
            <a:pPr marL="0" lvl="0" indent="0">
              <a:buNone/>
            </a:pPr>
            <a:r>
              <a:rPr lang="en-US" sz="2400" dirty="0"/>
              <a:t>What should a Solutions Architect do to ensure that empty responses are reduced?</a:t>
            </a:r>
          </a:p>
          <a:p>
            <a:pPr lvl="0"/>
            <a:endParaRPr lang="en-US" sz="2400" dirty="0"/>
          </a:p>
          <a:p>
            <a:pPr marL="457200" lvl="0" indent="-457200">
              <a:buFont typeface="+mj-lt"/>
              <a:buAutoNum type="alphaUcPeriod"/>
            </a:pPr>
            <a:r>
              <a:rPr lang="en-US" sz="2400" dirty="0"/>
              <a:t>Increase the maximum message retention period for the queue</a:t>
            </a:r>
          </a:p>
          <a:p>
            <a:pPr marL="457200" lvl="0" indent="-457200">
              <a:buFont typeface="+mj-lt"/>
              <a:buAutoNum type="alphaUcPeriod"/>
            </a:pPr>
            <a:r>
              <a:rPr lang="en-US" sz="2400" dirty="0"/>
              <a:t>Increase the maximum receives for the redrive policy for the queue</a:t>
            </a:r>
          </a:p>
          <a:p>
            <a:pPr marL="457200" lvl="0" indent="-457200">
              <a:buFont typeface="+mj-lt"/>
              <a:buAutoNum type="alphaUcPeriod"/>
            </a:pPr>
            <a:r>
              <a:rPr lang="en-US" sz="2400" dirty="0"/>
              <a:t>Increase the default visibility timeout for the queue</a:t>
            </a:r>
          </a:p>
          <a:p>
            <a:pPr marL="457200" lvl="0" indent="-457200">
              <a:buFont typeface="+mj-lt"/>
              <a:buAutoNum type="alphaUcPeriod"/>
            </a:pPr>
            <a:r>
              <a:rPr lang="en-US" sz="2400" dirty="0"/>
              <a:t>Increase the long polling wait time for the queue</a:t>
            </a:r>
          </a:p>
        </p:txBody>
      </p:sp>
      <p:sp>
        <p:nvSpPr>
          <p:cNvPr id="7" name="Rectangle 6" descr="box around 'ensure that empty responses are reduced.'">
            <a:extLst>
              <a:ext uri="{FF2B5EF4-FFF2-40B4-BE49-F238E27FC236}">
                <a16:creationId xmlns:a16="http://schemas.microsoft.com/office/drawing/2014/main" id="{1AD180F0-917F-4FA0-A1DF-52FC0F972A81}"/>
              </a:ext>
            </a:extLst>
          </p:cNvPr>
          <p:cNvSpPr/>
          <p:nvPr/>
        </p:nvSpPr>
        <p:spPr>
          <a:xfrm>
            <a:off x="5839644" y="3452317"/>
            <a:ext cx="55778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19100" y="5718136"/>
            <a:ext cx="713232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a:t>© 2020 Amazon Web Services, Inc. or its Affiliates. All rights reserved.</a:t>
            </a:r>
            <a:endParaRPr lang="en-US" dirty="0"/>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46</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Building Loosely Coupled, Scalable, C# Applications with Amazon SQS and Amazon SNS</a:t>
            </a:r>
            <a:endParaRPr lang="en-US" dirty="0">
              <a:latin typeface="+mn-lt"/>
            </a:endParaRPr>
          </a:p>
          <a:p>
            <a:r>
              <a:rPr lang="en-US" dirty="0">
                <a:latin typeface="+mn-lt"/>
                <a:hlinkClick r:id="rId5"/>
              </a:rPr>
              <a:t>Amazon SQS resources</a:t>
            </a:r>
            <a:endParaRPr lang="en-US" dirty="0">
              <a:latin typeface="+mn-lt"/>
            </a:endParaRPr>
          </a:p>
          <a:p>
            <a:r>
              <a:rPr lang="en-US" dirty="0">
                <a:latin typeface="+mn-lt"/>
                <a:hlinkClick r:id="rId6"/>
              </a:rPr>
              <a:t>Amazon SNS resources</a:t>
            </a:r>
            <a:endParaRPr lang="en-US" dirty="0">
              <a:latin typeface="+mn-lt"/>
            </a:endParaRPr>
          </a:p>
          <a:p>
            <a:r>
              <a:rPr lang="en-US" dirty="0">
                <a:latin typeface="+mn-lt"/>
                <a:hlinkClick r:id="rId7"/>
              </a:rPr>
              <a:t>Amazon MQ resources</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A3EF-5817-3A47-9FCD-EA6EA7EA8CAE}"/>
              </a:ext>
            </a:extLst>
          </p:cNvPr>
          <p:cNvSpPr>
            <a:spLocks noGrp="1"/>
          </p:cNvSpPr>
          <p:nvPr>
            <p:ph type="title"/>
          </p:nvPr>
        </p:nvSpPr>
        <p:spPr/>
        <p:txBody>
          <a:bodyPr/>
          <a:lstStyle/>
          <a:p>
            <a:r>
              <a:rPr lang="en-US" dirty="0"/>
              <a:t>Café business requirement</a:t>
            </a:r>
          </a:p>
        </p:txBody>
      </p:sp>
      <p:sp>
        <p:nvSpPr>
          <p:cNvPr id="6" name="Rectangle 5">
            <a:extLst>
              <a:ext uri="{FF2B5EF4-FFF2-40B4-BE49-F238E27FC236}">
                <a16:creationId xmlns:a16="http://schemas.microsoft.com/office/drawing/2014/main" id="{A5994977-780D-4247-B0E1-49A78CCF530C}"/>
              </a:ext>
              <a:ext uri="{C183D7F6-B498-43B3-948B-1728B52AA6E4}">
                <adec:decorative xmlns:adec="http://schemas.microsoft.com/office/drawing/2017/decorative" val="1"/>
              </a:ext>
            </a:extLst>
          </p:cNvPr>
          <p:cNvSpPr/>
          <p:nvPr/>
        </p:nvSpPr>
        <p:spPr>
          <a:xfrm>
            <a:off x="420579" y="1643521"/>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ECAEF23C-62BB-DA41-AF7E-D93E949F1813}"/>
              </a:ext>
            </a:extLst>
          </p:cNvPr>
          <p:cNvSpPr txBox="1">
            <a:spLocks noChangeAspect="1"/>
          </p:cNvSpPr>
          <p:nvPr/>
        </p:nvSpPr>
        <p:spPr>
          <a:xfrm>
            <a:off x="638867" y="1643520"/>
            <a:ext cx="10975840"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sz="2400" dirty="0"/>
              <a:t>The café’s architecture now supports hundreds of thousands of users. However, it’s difficult to make changes to one layer of the application without affecting the other layers. </a:t>
            </a:r>
          </a:p>
        </p:txBody>
      </p:sp>
      <p:pic>
        <p:nvPicPr>
          <p:cNvPr id="10" name="Picture 9">
            <a:extLst>
              <a:ext uri="{FF2B5EF4-FFF2-40B4-BE49-F238E27FC236}">
                <a16:creationId xmlns:a16="http://schemas.microsoft.com/office/drawing/2014/main" id="{A8AE4CBD-B414-4F07-B164-9181B4CCB25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11" name="Picture 10">
            <a:extLst>
              <a:ext uri="{FF2B5EF4-FFF2-40B4-BE49-F238E27FC236}">
                <a16:creationId xmlns:a16="http://schemas.microsoft.com/office/drawing/2014/main" id="{BD55BCE3-FEA3-4157-BCFE-C468294ECC9D}"/>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97289C83-ADCD-45B9-A022-B222BE8696D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2" name="Slide Number Placeholder 11">
            <a:extLst>
              <a:ext uri="{FF2B5EF4-FFF2-40B4-BE49-F238E27FC236}">
                <a16:creationId xmlns:a16="http://schemas.microsoft.com/office/drawing/2014/main" id="{383A55C9-C3FF-4B4F-8F19-ABA654FDEDA2}"/>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45927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12: Building Decoupled Architectures</a:t>
            </a:r>
          </a:p>
        </p:txBody>
      </p:sp>
      <p:sp>
        <p:nvSpPr>
          <p:cNvPr id="2" name="Title 1"/>
          <p:cNvSpPr>
            <a:spLocks noGrp="1"/>
          </p:cNvSpPr>
          <p:nvPr>
            <p:ph type="title"/>
          </p:nvPr>
        </p:nvSpPr>
        <p:spPr/>
        <p:txBody>
          <a:bodyPr>
            <a:noAutofit/>
          </a:bodyPr>
          <a:lstStyle/>
          <a:p>
            <a:r>
              <a:rPr lang="en-US" sz="4000" dirty="0">
                <a:latin typeface="+mj-lt"/>
              </a:rPr>
              <a:t>Section 2: Decoupling your architecture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61224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p:txBody>
          <a:bodyPr/>
          <a:lstStyle/>
          <a:p>
            <a:r>
              <a:rPr lang="en-US" dirty="0"/>
              <a:t>Tightly coupled architectures</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901872" y="5560548"/>
            <a:ext cx="8388257" cy="461665"/>
          </a:xfrm>
          <a:prstGeom prst="rect">
            <a:avLst/>
          </a:prstGeom>
          <a:noFill/>
          <a:ln>
            <a:noFill/>
          </a:ln>
        </p:spPr>
        <p:txBody>
          <a:bodyPr wrap="square" rtlCol="0">
            <a:spAutoFit/>
          </a:bodyPr>
          <a:lstStyle/>
          <a:p>
            <a:pPr algn="ctr"/>
            <a:r>
              <a:rPr lang="en-US" sz="2400" dirty="0">
                <a:ea typeface="Amazon Ember" panose="020B0603020204020204" pitchFamily="34" charset="0"/>
                <a:cs typeface="Amazon Ember" panose="020B0603020204020204" pitchFamily="34" charset="0"/>
              </a:rPr>
              <a:t>Components are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strongly connected</a:t>
            </a:r>
            <a:r>
              <a:rPr lang="en-US" sz="2400" dirty="0">
                <a:solidFill>
                  <a:srgbClr val="FF0000"/>
                </a:solidFill>
                <a:ea typeface="Amazon Ember" panose="020B0603020204020204" pitchFamily="34" charset="0"/>
                <a:cs typeface="Amazon Ember" panose="020B0603020204020204" pitchFamily="34" charset="0"/>
              </a:rPr>
              <a:t> </a:t>
            </a:r>
            <a:r>
              <a:rPr lang="en-US" sz="2400" dirty="0">
                <a:ea typeface="Amazon Ember" panose="020B0603020204020204" pitchFamily="34" charset="0"/>
                <a:cs typeface="Amazon Ember" panose="020B0603020204020204" pitchFamily="34" charset="0"/>
              </a:rPr>
              <a:t>to each other.</a:t>
            </a:r>
          </a:p>
        </p:txBody>
      </p:sp>
      <p:grpSp>
        <p:nvGrpSpPr>
          <p:cNvPr id="5" name="Group 4" descr="each server in the web tier is connected to every server in the application tier in a tightly coupled architecture.">
            <a:extLst>
              <a:ext uri="{FF2B5EF4-FFF2-40B4-BE49-F238E27FC236}">
                <a16:creationId xmlns:a16="http://schemas.microsoft.com/office/drawing/2014/main" id="{384EC496-6CC0-459F-AFD4-55BD8A531E8C}"/>
              </a:ext>
            </a:extLst>
          </p:cNvPr>
          <p:cNvGrpSpPr/>
          <p:nvPr/>
        </p:nvGrpSpPr>
        <p:grpSpPr>
          <a:xfrm>
            <a:off x="2275711" y="1366551"/>
            <a:ext cx="8251393" cy="3820468"/>
            <a:chOff x="2275711" y="1366551"/>
            <a:chExt cx="8251393" cy="3820468"/>
          </a:xfrm>
        </p:grpSpPr>
        <p:cxnSp>
          <p:nvCxnSpPr>
            <p:cNvPr id="53" name="Straight Arrow Connector 52">
              <a:extLst>
                <a:ext uri="{FF2B5EF4-FFF2-40B4-BE49-F238E27FC236}">
                  <a16:creationId xmlns:a16="http://schemas.microsoft.com/office/drawing/2014/main" id="{F52F886A-5EB1-A94A-B442-3C53E824775F}"/>
                </a:ext>
              </a:extLst>
            </p:cNvPr>
            <p:cNvCxnSpPr>
              <a:cxnSpLocks/>
              <a:stCxn id="41" idx="3"/>
              <a:endCxn id="45" idx="1"/>
            </p:cNvCxnSpPr>
            <p:nvPr/>
          </p:nvCxnSpPr>
          <p:spPr>
            <a:xfrm flipV="1">
              <a:off x="5656037" y="3652939"/>
              <a:ext cx="1267295" cy="651644"/>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184915B-12E2-8446-9FDB-105E5965FE08}"/>
                </a:ext>
              </a:extLst>
            </p:cNvPr>
            <p:cNvCxnSpPr>
              <a:cxnSpLocks/>
              <a:stCxn id="41" idx="3"/>
              <a:endCxn id="46" idx="1"/>
            </p:cNvCxnSpPr>
            <p:nvPr/>
          </p:nvCxnSpPr>
          <p:spPr>
            <a:xfrm>
              <a:off x="5656037" y="4304583"/>
              <a:ext cx="1267295" cy="0"/>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EC66A5F-B8A0-704D-9CAB-B40E95FEDC53}"/>
                </a:ext>
              </a:extLst>
            </p:cNvPr>
            <p:cNvCxnSpPr>
              <a:cxnSpLocks/>
              <a:stCxn id="41" idx="3"/>
              <a:endCxn id="44" idx="1"/>
            </p:cNvCxnSpPr>
            <p:nvPr/>
          </p:nvCxnSpPr>
          <p:spPr>
            <a:xfrm flipV="1">
              <a:off x="5656037" y="3001295"/>
              <a:ext cx="1267295" cy="1303288"/>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641822E-6863-B84D-9C4D-E80605DFD08E}"/>
                </a:ext>
              </a:extLst>
            </p:cNvPr>
            <p:cNvCxnSpPr>
              <a:cxnSpLocks/>
              <a:stCxn id="40" idx="3"/>
              <a:endCxn id="44" idx="1"/>
            </p:cNvCxnSpPr>
            <p:nvPr/>
          </p:nvCxnSpPr>
          <p:spPr>
            <a:xfrm flipV="1">
              <a:off x="5656037" y="3001295"/>
              <a:ext cx="1267295" cy="651644"/>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CC2D80D-59ED-EC46-82FD-5422DD215F4C}"/>
                </a:ext>
              </a:extLst>
            </p:cNvPr>
            <p:cNvCxnSpPr>
              <a:cxnSpLocks/>
              <a:stCxn id="40" idx="3"/>
              <a:endCxn id="45" idx="1"/>
            </p:cNvCxnSpPr>
            <p:nvPr/>
          </p:nvCxnSpPr>
          <p:spPr>
            <a:xfrm>
              <a:off x="5656037" y="3652939"/>
              <a:ext cx="1267295" cy="0"/>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B976B31-0038-254F-8398-F1E78D6E6C83}"/>
                </a:ext>
              </a:extLst>
            </p:cNvPr>
            <p:cNvCxnSpPr>
              <a:cxnSpLocks/>
              <a:stCxn id="40" idx="3"/>
              <a:endCxn id="46" idx="1"/>
            </p:cNvCxnSpPr>
            <p:nvPr/>
          </p:nvCxnSpPr>
          <p:spPr>
            <a:xfrm>
              <a:off x="5656037" y="3652939"/>
              <a:ext cx="1267295" cy="651644"/>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145F1F4-C142-854F-B48E-212ECF55D755}"/>
                </a:ext>
              </a:extLst>
            </p:cNvPr>
            <p:cNvCxnSpPr>
              <a:cxnSpLocks/>
              <a:stCxn id="39" idx="3"/>
              <a:endCxn id="44" idx="1"/>
            </p:cNvCxnSpPr>
            <p:nvPr/>
          </p:nvCxnSpPr>
          <p:spPr>
            <a:xfrm>
              <a:off x="5656037" y="3001295"/>
              <a:ext cx="1267295" cy="0"/>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455FE1-3A89-0C4F-A8EF-84F63806A174}"/>
                </a:ext>
              </a:extLst>
            </p:cNvPr>
            <p:cNvCxnSpPr>
              <a:cxnSpLocks/>
              <a:stCxn id="39" idx="3"/>
              <a:endCxn id="46" idx="1"/>
            </p:cNvCxnSpPr>
            <p:nvPr/>
          </p:nvCxnSpPr>
          <p:spPr>
            <a:xfrm>
              <a:off x="5656037" y="3001295"/>
              <a:ext cx="1267295" cy="1303288"/>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E97AE8-8D94-8C40-987E-3B16AEF3049B}"/>
                </a:ext>
              </a:extLst>
            </p:cNvPr>
            <p:cNvCxnSpPr>
              <a:cxnSpLocks/>
              <a:stCxn id="39" idx="3"/>
              <a:endCxn id="45" idx="1"/>
            </p:cNvCxnSpPr>
            <p:nvPr/>
          </p:nvCxnSpPr>
          <p:spPr>
            <a:xfrm>
              <a:off x="5656037" y="3001295"/>
              <a:ext cx="1267295" cy="651644"/>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8444D5B-6A9E-C74A-95BC-EC3180B98139}"/>
                </a:ext>
              </a:extLst>
            </p:cNvPr>
            <p:cNvCxnSpPr>
              <a:cxnSpLocks/>
            </p:cNvCxnSpPr>
            <p:nvPr/>
          </p:nvCxnSpPr>
          <p:spPr>
            <a:xfrm flipV="1">
              <a:off x="3661028" y="3001295"/>
              <a:ext cx="1329289" cy="65450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1BC9C0-F5AC-4745-AD23-14EEDD0A2F63}"/>
                </a:ext>
              </a:extLst>
            </p:cNvPr>
            <p:cNvCxnSpPr>
              <a:cxnSpLocks/>
            </p:cNvCxnSpPr>
            <p:nvPr/>
          </p:nvCxnSpPr>
          <p:spPr>
            <a:xfrm flipV="1">
              <a:off x="3661027" y="3645249"/>
              <a:ext cx="1325880" cy="398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22DA65-F65F-6E49-B5C0-99F39DD622DA}"/>
                </a:ext>
              </a:extLst>
            </p:cNvPr>
            <p:cNvCxnSpPr>
              <a:cxnSpLocks/>
            </p:cNvCxnSpPr>
            <p:nvPr/>
          </p:nvCxnSpPr>
          <p:spPr>
            <a:xfrm>
              <a:off x="3661028" y="3672526"/>
              <a:ext cx="1329289" cy="63205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36C683-59D8-9D4D-9FB2-EEDD714565EF}"/>
                </a:ext>
              </a:extLst>
            </p:cNvPr>
            <p:cNvCxnSpPr>
              <a:cxnSpLocks/>
            </p:cNvCxnSpPr>
            <p:nvPr/>
          </p:nvCxnSpPr>
          <p:spPr>
            <a:xfrm>
              <a:off x="7599369" y="3001295"/>
              <a:ext cx="1200535" cy="34876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54259F-E278-8E48-A11B-07330A3D92EC}"/>
                </a:ext>
              </a:extLst>
            </p:cNvPr>
            <p:cNvCxnSpPr>
              <a:cxnSpLocks/>
              <a:stCxn id="27" idx="3"/>
              <a:endCxn id="47" idx="1"/>
            </p:cNvCxnSpPr>
            <p:nvPr/>
          </p:nvCxnSpPr>
          <p:spPr>
            <a:xfrm>
              <a:off x="7599369" y="3652939"/>
              <a:ext cx="12005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3B38DB-5A39-C74A-8CF2-DCC750C90A05}"/>
                </a:ext>
              </a:extLst>
            </p:cNvPr>
            <p:cNvCxnSpPr>
              <a:cxnSpLocks/>
            </p:cNvCxnSpPr>
            <p:nvPr/>
          </p:nvCxnSpPr>
          <p:spPr>
            <a:xfrm flipV="1">
              <a:off x="7599369" y="3955820"/>
              <a:ext cx="1200535" cy="34876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328A4787-CE1C-4A72-A60B-78E2B9C1A3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8028" y="3297339"/>
              <a:ext cx="711200" cy="711200"/>
            </a:xfrm>
            <a:prstGeom prst="rect">
              <a:avLst/>
            </a:prstGeom>
          </p:spPr>
        </p:pic>
        <p:grpSp>
          <p:nvGrpSpPr>
            <p:cNvPr id="9" name="Group 8">
              <a:extLst>
                <a:ext uri="{FF2B5EF4-FFF2-40B4-BE49-F238E27FC236}">
                  <a16:creationId xmlns:a16="http://schemas.microsoft.com/office/drawing/2014/main" id="{15B6F9D0-3E3E-4D8B-8F35-926F1DFC1855}"/>
                </a:ext>
              </a:extLst>
            </p:cNvPr>
            <p:cNvGrpSpPr/>
            <p:nvPr/>
          </p:nvGrpSpPr>
          <p:grpSpPr>
            <a:xfrm>
              <a:off x="4980000" y="2281339"/>
              <a:ext cx="803434" cy="2743200"/>
              <a:chOff x="5118584" y="2111216"/>
              <a:chExt cx="803434" cy="2743200"/>
            </a:xfrm>
          </p:grpSpPr>
          <p:sp>
            <p:nvSpPr>
              <p:cNvPr id="21" name="Rounded Rectangle 20">
                <a:extLst>
                  <a:ext uri="{FF2B5EF4-FFF2-40B4-BE49-F238E27FC236}">
                    <a16:creationId xmlns:a16="http://schemas.microsoft.com/office/drawing/2014/main" id="{2EBBAEDC-0812-F14D-9EAF-2CDBC4DC00BE}"/>
                  </a:ext>
                </a:extLst>
              </p:cNvPr>
              <p:cNvSpPr/>
              <p:nvPr/>
            </p:nvSpPr>
            <p:spPr>
              <a:xfrm>
                <a:off x="5118584"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 name="Group 6">
                <a:extLst>
                  <a:ext uri="{FF2B5EF4-FFF2-40B4-BE49-F238E27FC236}">
                    <a16:creationId xmlns:a16="http://schemas.microsoft.com/office/drawing/2014/main" id="{078CAAAE-DB59-49DF-BA7C-3422C0ACB71B}"/>
                  </a:ext>
                </a:extLst>
              </p:cNvPr>
              <p:cNvGrpSpPr/>
              <p:nvPr/>
            </p:nvGrpSpPr>
            <p:grpSpPr>
              <a:xfrm>
                <a:off x="5245981" y="2556852"/>
                <a:ext cx="548640" cy="1851928"/>
                <a:chOff x="4238066" y="2784674"/>
                <a:chExt cx="548640" cy="1851928"/>
              </a:xfrm>
            </p:grpSpPr>
            <p:pic>
              <p:nvPicPr>
                <p:cNvPr id="39" name="Graphic 38">
                  <a:extLst>
                    <a:ext uri="{FF2B5EF4-FFF2-40B4-BE49-F238E27FC236}">
                      <a16:creationId xmlns:a16="http://schemas.microsoft.com/office/drawing/2014/main" id="{CD5D9876-3321-4AA7-84CF-F71BD51AAF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2784674"/>
                  <a:ext cx="548640" cy="548640"/>
                </a:xfrm>
                <a:prstGeom prst="rect">
                  <a:avLst/>
                </a:prstGeom>
              </p:spPr>
            </p:pic>
            <p:pic>
              <p:nvPicPr>
                <p:cNvPr id="40" name="Graphic 39">
                  <a:extLst>
                    <a:ext uri="{FF2B5EF4-FFF2-40B4-BE49-F238E27FC236}">
                      <a16:creationId xmlns:a16="http://schemas.microsoft.com/office/drawing/2014/main" id="{01A5B170-EA6F-4610-A734-54BDAE6E8B1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3436318"/>
                  <a:ext cx="548640" cy="548640"/>
                </a:xfrm>
                <a:prstGeom prst="rect">
                  <a:avLst/>
                </a:prstGeom>
              </p:spPr>
            </p:pic>
            <p:pic>
              <p:nvPicPr>
                <p:cNvPr id="41" name="Graphic 40">
                  <a:extLst>
                    <a:ext uri="{FF2B5EF4-FFF2-40B4-BE49-F238E27FC236}">
                      <a16:creationId xmlns:a16="http://schemas.microsoft.com/office/drawing/2014/main" id="{AD541EA8-B9F0-466D-96DF-43C0A16A23E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4087962"/>
                  <a:ext cx="548640" cy="548640"/>
                </a:xfrm>
                <a:prstGeom prst="rect">
                  <a:avLst/>
                </a:prstGeom>
              </p:spPr>
            </p:pic>
          </p:grpSp>
        </p:grpSp>
        <p:grpSp>
          <p:nvGrpSpPr>
            <p:cNvPr id="10" name="Group 9">
              <a:extLst>
                <a:ext uri="{FF2B5EF4-FFF2-40B4-BE49-F238E27FC236}">
                  <a16:creationId xmlns:a16="http://schemas.microsoft.com/office/drawing/2014/main" id="{CFB921BC-3131-4256-AEFD-8C852CE4A964}"/>
                </a:ext>
              </a:extLst>
            </p:cNvPr>
            <p:cNvGrpSpPr/>
            <p:nvPr/>
          </p:nvGrpSpPr>
          <p:grpSpPr>
            <a:xfrm>
              <a:off x="6795935" y="2281339"/>
              <a:ext cx="803434" cy="2743200"/>
              <a:chOff x="6934519" y="2111216"/>
              <a:chExt cx="803434" cy="2743200"/>
            </a:xfrm>
          </p:grpSpPr>
          <p:sp>
            <p:nvSpPr>
              <p:cNvPr id="27" name="Rounded Rectangle 26">
                <a:extLst>
                  <a:ext uri="{FF2B5EF4-FFF2-40B4-BE49-F238E27FC236}">
                    <a16:creationId xmlns:a16="http://schemas.microsoft.com/office/drawing/2014/main" id="{696C57B8-89A2-8243-AEA0-43D03EFA1077}"/>
                  </a:ext>
                </a:extLst>
              </p:cNvPr>
              <p:cNvSpPr/>
              <p:nvPr/>
            </p:nvSpPr>
            <p:spPr>
              <a:xfrm>
                <a:off x="6934519"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2" name="Group 41">
                <a:extLst>
                  <a:ext uri="{FF2B5EF4-FFF2-40B4-BE49-F238E27FC236}">
                    <a16:creationId xmlns:a16="http://schemas.microsoft.com/office/drawing/2014/main" id="{E7BB0E00-63A9-4533-A7AB-7FA47A666B3F}"/>
                  </a:ext>
                </a:extLst>
              </p:cNvPr>
              <p:cNvGrpSpPr/>
              <p:nvPr/>
            </p:nvGrpSpPr>
            <p:grpSpPr>
              <a:xfrm>
                <a:off x="7061916" y="2556852"/>
                <a:ext cx="548640" cy="1851928"/>
                <a:chOff x="4238066" y="2784674"/>
                <a:chExt cx="548640" cy="1851928"/>
              </a:xfrm>
            </p:grpSpPr>
            <p:pic>
              <p:nvPicPr>
                <p:cNvPr id="44" name="Graphic 43">
                  <a:extLst>
                    <a:ext uri="{FF2B5EF4-FFF2-40B4-BE49-F238E27FC236}">
                      <a16:creationId xmlns:a16="http://schemas.microsoft.com/office/drawing/2014/main" id="{ED000F48-74F6-4AB0-83EF-D6DB35AB6B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2784674"/>
                  <a:ext cx="548640" cy="548640"/>
                </a:xfrm>
                <a:prstGeom prst="rect">
                  <a:avLst/>
                </a:prstGeom>
              </p:spPr>
            </p:pic>
            <p:pic>
              <p:nvPicPr>
                <p:cNvPr id="45" name="Graphic 44">
                  <a:extLst>
                    <a:ext uri="{FF2B5EF4-FFF2-40B4-BE49-F238E27FC236}">
                      <a16:creationId xmlns:a16="http://schemas.microsoft.com/office/drawing/2014/main" id="{8610F01C-5D02-4F8E-8690-0B049410D3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3436318"/>
                  <a:ext cx="548640" cy="548640"/>
                </a:xfrm>
                <a:prstGeom prst="rect">
                  <a:avLst/>
                </a:prstGeom>
              </p:spPr>
            </p:pic>
            <p:pic>
              <p:nvPicPr>
                <p:cNvPr id="46" name="Graphic 45">
                  <a:extLst>
                    <a:ext uri="{FF2B5EF4-FFF2-40B4-BE49-F238E27FC236}">
                      <a16:creationId xmlns:a16="http://schemas.microsoft.com/office/drawing/2014/main" id="{0521347F-7717-4A32-8B57-D151D2266F4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66" y="4087962"/>
                  <a:ext cx="548640" cy="548640"/>
                </a:xfrm>
                <a:prstGeom prst="rect">
                  <a:avLst/>
                </a:prstGeom>
              </p:spPr>
            </p:pic>
          </p:grpSp>
        </p:grpSp>
        <p:pic>
          <p:nvPicPr>
            <p:cNvPr id="47" name="Graphic 46">
              <a:extLst>
                <a:ext uri="{FF2B5EF4-FFF2-40B4-BE49-F238E27FC236}">
                  <a16:creationId xmlns:a16="http://schemas.microsoft.com/office/drawing/2014/main" id="{544060E0-AC94-4AC2-B77D-CC739942BE6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9904" y="3297339"/>
              <a:ext cx="711200" cy="711200"/>
            </a:xfrm>
            <a:prstGeom prst="rect">
              <a:avLst/>
            </a:prstGeom>
          </p:spPr>
        </p:pic>
        <p:sp>
          <p:nvSpPr>
            <p:cNvPr id="11" name="TextBox 10">
              <a:extLst>
                <a:ext uri="{FF2B5EF4-FFF2-40B4-BE49-F238E27FC236}">
                  <a16:creationId xmlns:a16="http://schemas.microsoft.com/office/drawing/2014/main" id="{2CA58AC2-0F52-49EF-A786-EBB7E3AA57D2}"/>
                </a:ext>
              </a:extLst>
            </p:cNvPr>
            <p:cNvSpPr txBox="1"/>
            <p:nvPr/>
          </p:nvSpPr>
          <p:spPr>
            <a:xfrm>
              <a:off x="7783904" y="4070015"/>
              <a:ext cx="2743200" cy="92333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Relational Database Service (Amazon RDS)</a:t>
              </a:r>
            </a:p>
          </p:txBody>
        </p:sp>
        <p:sp>
          <p:nvSpPr>
            <p:cNvPr id="12" name="TextBox 11">
              <a:extLst>
                <a:ext uri="{FF2B5EF4-FFF2-40B4-BE49-F238E27FC236}">
                  <a16:creationId xmlns:a16="http://schemas.microsoft.com/office/drawing/2014/main" id="{4912E829-FAAF-430A-A191-C329FE265991}"/>
                </a:ext>
              </a:extLst>
            </p:cNvPr>
            <p:cNvSpPr txBox="1"/>
            <p:nvPr/>
          </p:nvSpPr>
          <p:spPr>
            <a:xfrm>
              <a:off x="2275711" y="4017468"/>
              <a:ext cx="1875834" cy="116955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Route 53</a:t>
              </a:r>
            </a:p>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www.example.com</a:t>
              </a:r>
            </a:p>
          </p:txBody>
        </p:sp>
        <p:sp>
          <p:nvSpPr>
            <p:cNvPr id="56" name="TextBox 55">
              <a:extLst>
                <a:ext uri="{FF2B5EF4-FFF2-40B4-BE49-F238E27FC236}">
                  <a16:creationId xmlns:a16="http://schemas.microsoft.com/office/drawing/2014/main" id="{81A17E4D-DF4C-4134-9E86-C05884A42B98}"/>
                </a:ext>
              </a:extLst>
            </p:cNvPr>
            <p:cNvSpPr txBox="1"/>
            <p:nvPr/>
          </p:nvSpPr>
          <p:spPr>
            <a:xfrm>
              <a:off x="6338282" y="1366551"/>
              <a:ext cx="171874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 tier</a:t>
              </a:r>
            </a:p>
          </p:txBody>
        </p:sp>
        <p:sp>
          <p:nvSpPr>
            <p:cNvPr id="58" name="TextBox 57">
              <a:extLst>
                <a:ext uri="{FF2B5EF4-FFF2-40B4-BE49-F238E27FC236}">
                  <a16:creationId xmlns:a16="http://schemas.microsoft.com/office/drawing/2014/main" id="{94C364DA-0B33-43AD-A40A-5C9EA3799247}"/>
                </a:ext>
              </a:extLst>
            </p:cNvPr>
            <p:cNvSpPr txBox="1"/>
            <p:nvPr/>
          </p:nvSpPr>
          <p:spPr>
            <a:xfrm>
              <a:off x="8394719" y="2387280"/>
              <a:ext cx="1521571"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Database tier</a:t>
              </a:r>
            </a:p>
          </p:txBody>
        </p:sp>
        <p:sp>
          <p:nvSpPr>
            <p:cNvPr id="59" name="TextBox 58">
              <a:extLst>
                <a:ext uri="{FF2B5EF4-FFF2-40B4-BE49-F238E27FC236}">
                  <a16:creationId xmlns:a16="http://schemas.microsoft.com/office/drawing/2014/main" id="{416D264C-6953-4B66-A8BF-D3D26CA85AE6}"/>
                </a:ext>
              </a:extLst>
            </p:cNvPr>
            <p:cNvSpPr txBox="1"/>
            <p:nvPr/>
          </p:nvSpPr>
          <p:spPr>
            <a:xfrm>
              <a:off x="4859779" y="1366551"/>
              <a:ext cx="104387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 tier</a:t>
              </a:r>
            </a:p>
          </p:txBody>
        </p:sp>
      </p:grpSp>
      <p:sp>
        <p:nvSpPr>
          <p:cNvPr id="3" name="Footer Placeholder 2">
            <a:extLst>
              <a:ext uri="{FF2B5EF4-FFF2-40B4-BE49-F238E27FC236}">
                <a16:creationId xmlns:a16="http://schemas.microsoft.com/office/drawing/2014/main" id="{DA78598A-705A-4A7E-AE01-EB18C7D4A97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C7CA5AA-05B5-4FC7-AD24-C8D3C4F1BB21}"/>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Tree>
    <p:custDataLst>
      <p:tags r:id="rId1"/>
    </p:custDataLst>
    <p:extLst>
      <p:ext uri="{BB962C8B-B14F-4D97-AF65-F5344CB8AC3E}">
        <p14:creationId xmlns:p14="http://schemas.microsoft.com/office/powerpoint/2010/main" val="414701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96B0-AEBE-0540-A09A-366DF59564BB}"/>
              </a:ext>
            </a:extLst>
          </p:cNvPr>
          <p:cNvSpPr>
            <a:spLocks noGrp="1"/>
          </p:cNvSpPr>
          <p:nvPr>
            <p:ph type="title"/>
          </p:nvPr>
        </p:nvSpPr>
        <p:spPr>
          <a:xfrm>
            <a:off x="419100" y="365125"/>
            <a:ext cx="9245518" cy="474119"/>
          </a:xfrm>
        </p:spPr>
        <p:txBody>
          <a:bodyPr/>
          <a:lstStyle/>
          <a:p>
            <a:r>
              <a:rPr lang="en-US" sz="3600" dirty="0"/>
              <a:t>Tightly coupled architectures impede scaling</a:t>
            </a:r>
          </a:p>
        </p:txBody>
      </p:sp>
      <p:sp>
        <p:nvSpPr>
          <p:cNvPr id="76" name="TextBox 75">
            <a:extLst>
              <a:ext uri="{FF2B5EF4-FFF2-40B4-BE49-F238E27FC236}">
                <a16:creationId xmlns:a16="http://schemas.microsoft.com/office/drawing/2014/main" id="{400B3E0E-8E61-E448-9405-2467A8E49BB2}"/>
              </a:ext>
            </a:extLst>
          </p:cNvPr>
          <p:cNvSpPr txBox="1"/>
          <p:nvPr/>
        </p:nvSpPr>
        <p:spPr>
          <a:xfrm>
            <a:off x="1351792" y="5487905"/>
            <a:ext cx="9488417" cy="461665"/>
          </a:xfrm>
          <a:prstGeom prst="rect">
            <a:avLst/>
          </a:prstGeom>
          <a:noFill/>
          <a:ln>
            <a:noFill/>
          </a:ln>
        </p:spPr>
        <p:txBody>
          <a:bodyPr wrap="square" rtlCol="0">
            <a:spAutoFit/>
          </a:bodyPr>
          <a:lstStyle/>
          <a:p>
            <a:pPr algn="ctr"/>
            <a:r>
              <a:rPr lang="en-US" sz="2400" dirty="0">
                <a:ea typeface="Amazon Ember" panose="020B0603020204020204" pitchFamily="34" charset="0"/>
                <a:cs typeface="Amazon Ember" panose="020B0603020204020204" pitchFamily="34" charset="0"/>
              </a:rPr>
              <a:t>Adding resources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increases complexity</a:t>
            </a:r>
            <a:r>
              <a:rPr lang="en-US" sz="2400" dirty="0">
                <a:ea typeface="Amazon Ember" panose="020B0603020204020204" pitchFamily="34" charset="0"/>
                <a:cs typeface="Amazon Ember" panose="020B0603020204020204" pitchFamily="34" charset="0"/>
              </a:rPr>
              <a:t>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impedes scaling</a:t>
            </a:r>
            <a:r>
              <a:rPr lang="en-US" sz="2400" dirty="0">
                <a:ea typeface="Amazon Ember" panose="020B0603020204020204" pitchFamily="34" charset="0"/>
                <a:cs typeface="Amazon Ember" panose="020B0603020204020204" pitchFamily="34" charset="0"/>
              </a:rPr>
              <a:t>.</a:t>
            </a:r>
          </a:p>
        </p:txBody>
      </p:sp>
      <p:grpSp>
        <p:nvGrpSpPr>
          <p:cNvPr id="5" name="Group 4">
            <a:extLst>
              <a:ext uri="{FF2B5EF4-FFF2-40B4-BE49-F238E27FC236}">
                <a16:creationId xmlns:a16="http://schemas.microsoft.com/office/drawing/2014/main" id="{1ED2C6EB-787D-4DC9-BF3B-160E172A21FB}"/>
              </a:ext>
              <a:ext uri="{C183D7F6-B498-43B3-948B-1728B52AA6E4}">
                <adec:decorative xmlns:adec="http://schemas.microsoft.com/office/drawing/2017/decorative" val="1"/>
              </a:ext>
            </a:extLst>
          </p:cNvPr>
          <p:cNvGrpSpPr/>
          <p:nvPr/>
        </p:nvGrpSpPr>
        <p:grpSpPr>
          <a:xfrm>
            <a:off x="2275711" y="1366551"/>
            <a:ext cx="7640579" cy="3650345"/>
            <a:chOff x="2275711" y="1366551"/>
            <a:chExt cx="7640579" cy="3650345"/>
          </a:xfrm>
        </p:grpSpPr>
        <p:cxnSp>
          <p:nvCxnSpPr>
            <p:cNvPr id="43" name="Straight Arrow Connector 42">
              <a:extLst>
                <a:ext uri="{FF2B5EF4-FFF2-40B4-BE49-F238E27FC236}">
                  <a16:creationId xmlns:a16="http://schemas.microsoft.com/office/drawing/2014/main" id="{8AC8A38F-101D-4244-B4C7-CA59ECCF1120}"/>
                </a:ext>
                <a:ext uri="{C183D7F6-B498-43B3-948B-1728B52AA6E4}">
                  <adec:decorative xmlns:adec="http://schemas.microsoft.com/office/drawing/2017/decorative" val="1"/>
                </a:ext>
              </a:extLst>
            </p:cNvPr>
            <p:cNvCxnSpPr>
              <a:cxnSpLocks/>
              <a:stCxn id="119" idx="3"/>
              <a:endCxn id="107" idx="1"/>
            </p:cNvCxnSpPr>
            <p:nvPr/>
          </p:nvCxnSpPr>
          <p:spPr>
            <a:xfrm flipV="1">
              <a:off x="5661803" y="3482816"/>
              <a:ext cx="1261529" cy="325823"/>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E7B82AD-3A16-48CD-A7E0-547272C7A57E}"/>
                </a:ext>
                <a:ext uri="{C183D7F6-B498-43B3-948B-1728B52AA6E4}">
                  <adec:decorative xmlns:adec="http://schemas.microsoft.com/office/drawing/2017/decorative" val="1"/>
                </a:ext>
              </a:extLst>
            </p:cNvPr>
            <p:cNvCxnSpPr>
              <a:cxnSpLocks/>
              <a:stCxn id="119" idx="3"/>
              <a:endCxn id="108" idx="1"/>
            </p:cNvCxnSpPr>
            <p:nvPr/>
          </p:nvCxnSpPr>
          <p:spPr>
            <a:xfrm>
              <a:off x="5661803" y="3808639"/>
              <a:ext cx="1261529" cy="325821"/>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3A64D03-2E9C-4190-9E89-23253D98671F}"/>
                </a:ext>
                <a:ext uri="{C183D7F6-B498-43B3-948B-1728B52AA6E4}">
                  <adec:decorative xmlns:adec="http://schemas.microsoft.com/office/drawing/2017/decorative" val="1"/>
                </a:ext>
              </a:extLst>
            </p:cNvPr>
            <p:cNvCxnSpPr>
              <a:cxnSpLocks/>
              <a:stCxn id="119" idx="3"/>
              <a:endCxn id="106" idx="1"/>
            </p:cNvCxnSpPr>
            <p:nvPr/>
          </p:nvCxnSpPr>
          <p:spPr>
            <a:xfrm flipV="1">
              <a:off x="5661803" y="2831172"/>
              <a:ext cx="1261529" cy="977467"/>
            </a:xfrm>
            <a:prstGeom prst="straightConnector1">
              <a:avLst/>
            </a:prstGeom>
            <a:ln w="38100">
              <a:solidFill>
                <a:schemeClr val="accent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C1FF7BD-2BC3-45C5-B775-4605BB0DE209}"/>
                </a:ext>
                <a:ext uri="{C183D7F6-B498-43B3-948B-1728B52AA6E4}">
                  <adec:decorative xmlns:adec="http://schemas.microsoft.com/office/drawing/2017/decorative" val="1"/>
                </a:ext>
              </a:extLst>
            </p:cNvPr>
            <p:cNvCxnSpPr>
              <a:cxnSpLocks/>
              <a:stCxn id="118" idx="3"/>
              <a:endCxn id="106" idx="1"/>
            </p:cNvCxnSpPr>
            <p:nvPr/>
          </p:nvCxnSpPr>
          <p:spPr>
            <a:xfrm flipV="1">
              <a:off x="5661803" y="2831172"/>
              <a:ext cx="1261529" cy="325823"/>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5680D6-A308-4A6D-80E1-1EC5C7C70EB7}"/>
                </a:ext>
                <a:ext uri="{C183D7F6-B498-43B3-948B-1728B52AA6E4}">
                  <adec:decorative xmlns:adec="http://schemas.microsoft.com/office/drawing/2017/decorative" val="1"/>
                </a:ext>
              </a:extLst>
            </p:cNvPr>
            <p:cNvCxnSpPr>
              <a:cxnSpLocks/>
              <a:stCxn id="118" idx="3"/>
              <a:endCxn id="107" idx="1"/>
            </p:cNvCxnSpPr>
            <p:nvPr/>
          </p:nvCxnSpPr>
          <p:spPr>
            <a:xfrm>
              <a:off x="5661803" y="3156995"/>
              <a:ext cx="1261529" cy="325821"/>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F770B52-F222-4954-A816-9D808577B4F9}"/>
                </a:ext>
                <a:ext uri="{C183D7F6-B498-43B3-948B-1728B52AA6E4}">
                  <adec:decorative xmlns:adec="http://schemas.microsoft.com/office/drawing/2017/decorative" val="1"/>
                </a:ext>
              </a:extLst>
            </p:cNvPr>
            <p:cNvCxnSpPr>
              <a:cxnSpLocks/>
              <a:stCxn id="118" idx="3"/>
              <a:endCxn id="108" idx="1"/>
            </p:cNvCxnSpPr>
            <p:nvPr/>
          </p:nvCxnSpPr>
          <p:spPr>
            <a:xfrm>
              <a:off x="5661803" y="3156995"/>
              <a:ext cx="1261529" cy="977465"/>
            </a:xfrm>
            <a:prstGeom prst="straightConnector1">
              <a:avLst/>
            </a:prstGeom>
            <a:ln w="38100">
              <a:solidFill>
                <a:schemeClr val="accent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EF4948-CDBE-415C-A61C-D4501E765723}"/>
                </a:ext>
                <a:ext uri="{C183D7F6-B498-43B3-948B-1728B52AA6E4}">
                  <adec:decorative xmlns:adec="http://schemas.microsoft.com/office/drawing/2017/decorative" val="1"/>
                </a:ext>
              </a:extLst>
            </p:cNvPr>
            <p:cNvCxnSpPr>
              <a:cxnSpLocks/>
              <a:stCxn id="117" idx="3"/>
              <a:endCxn id="106" idx="1"/>
            </p:cNvCxnSpPr>
            <p:nvPr/>
          </p:nvCxnSpPr>
          <p:spPr>
            <a:xfrm>
              <a:off x="5661803" y="2505351"/>
              <a:ext cx="1261529" cy="325821"/>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534E0B0-DF87-4BAA-8BEA-04587364F262}"/>
                </a:ext>
                <a:ext uri="{C183D7F6-B498-43B3-948B-1728B52AA6E4}">
                  <adec:decorative xmlns:adec="http://schemas.microsoft.com/office/drawing/2017/decorative" val="1"/>
                </a:ext>
              </a:extLst>
            </p:cNvPr>
            <p:cNvCxnSpPr>
              <a:cxnSpLocks/>
              <a:stCxn id="117" idx="3"/>
              <a:endCxn id="108" idx="1"/>
            </p:cNvCxnSpPr>
            <p:nvPr/>
          </p:nvCxnSpPr>
          <p:spPr>
            <a:xfrm>
              <a:off x="5661803" y="2505351"/>
              <a:ext cx="1261529" cy="1629109"/>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0F8953-8C72-4AF8-9F99-D4695AEE39B3}"/>
                </a:ext>
                <a:ext uri="{C183D7F6-B498-43B3-948B-1728B52AA6E4}">
                  <adec:decorative xmlns:adec="http://schemas.microsoft.com/office/drawing/2017/decorative" val="1"/>
                </a:ext>
              </a:extLst>
            </p:cNvPr>
            <p:cNvCxnSpPr>
              <a:cxnSpLocks/>
              <a:stCxn id="117" idx="3"/>
              <a:endCxn id="107" idx="1"/>
            </p:cNvCxnSpPr>
            <p:nvPr/>
          </p:nvCxnSpPr>
          <p:spPr>
            <a:xfrm>
              <a:off x="5661803" y="2505351"/>
              <a:ext cx="1261529" cy="977465"/>
            </a:xfrm>
            <a:prstGeom prst="straightConnector1">
              <a:avLst/>
            </a:prstGeom>
            <a:ln w="38100">
              <a:solidFill>
                <a:schemeClr val="accent1">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EF118B1-1ED9-4490-961C-A5D19BD07B9D}"/>
                </a:ext>
                <a:ext uri="{C183D7F6-B498-43B3-948B-1728B52AA6E4}">
                  <adec:decorative xmlns:adec="http://schemas.microsoft.com/office/drawing/2017/decorative" val="1"/>
                </a:ext>
              </a:extLst>
            </p:cNvPr>
            <p:cNvCxnSpPr>
              <a:cxnSpLocks/>
              <a:stCxn id="95" idx="3"/>
            </p:cNvCxnSpPr>
            <p:nvPr/>
          </p:nvCxnSpPr>
          <p:spPr>
            <a:xfrm flipV="1">
              <a:off x="3569228" y="2505351"/>
              <a:ext cx="1417679" cy="97746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7E5C109-6C65-4E0B-AF1C-15DFE3844479}"/>
                </a:ext>
                <a:ext uri="{C183D7F6-B498-43B3-948B-1728B52AA6E4}">
                  <adec:decorative xmlns:adec="http://schemas.microsoft.com/office/drawing/2017/decorative" val="1"/>
                </a:ext>
              </a:extLst>
            </p:cNvPr>
            <p:cNvCxnSpPr>
              <a:cxnSpLocks/>
              <a:stCxn id="95" idx="3"/>
            </p:cNvCxnSpPr>
            <p:nvPr/>
          </p:nvCxnSpPr>
          <p:spPr>
            <a:xfrm flipV="1">
              <a:off x="3569228" y="3179936"/>
              <a:ext cx="1417679" cy="3028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B74F4F5-74C5-4DA2-805E-30A0B7725325}"/>
                </a:ext>
                <a:ext uri="{C183D7F6-B498-43B3-948B-1728B52AA6E4}">
                  <adec:decorative xmlns:adec="http://schemas.microsoft.com/office/drawing/2017/decorative" val="1"/>
                </a:ext>
              </a:extLst>
            </p:cNvPr>
            <p:cNvCxnSpPr>
              <a:cxnSpLocks/>
              <a:stCxn id="95" idx="3"/>
            </p:cNvCxnSpPr>
            <p:nvPr/>
          </p:nvCxnSpPr>
          <p:spPr>
            <a:xfrm>
              <a:off x="3569228" y="3482816"/>
              <a:ext cx="1416538" cy="32582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A8FE20B-947A-4C1E-A47C-EAB6C1EFF7AE}"/>
                </a:ext>
                <a:ext uri="{C183D7F6-B498-43B3-948B-1728B52AA6E4}">
                  <adec:decorative xmlns:adec="http://schemas.microsoft.com/office/drawing/2017/decorative" val="1"/>
                </a:ext>
              </a:extLst>
            </p:cNvPr>
            <p:cNvCxnSpPr>
              <a:cxnSpLocks/>
            </p:cNvCxnSpPr>
            <p:nvPr/>
          </p:nvCxnSpPr>
          <p:spPr>
            <a:xfrm>
              <a:off x="7599369" y="2755032"/>
              <a:ext cx="1200535" cy="4249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C6E9AD2-CD22-4FE7-A978-173B3C234D4A}"/>
                </a:ext>
                <a:ext uri="{C183D7F6-B498-43B3-948B-1728B52AA6E4}">
                  <adec:decorative xmlns:adec="http://schemas.microsoft.com/office/drawing/2017/decorative" val="1"/>
                </a:ext>
              </a:extLst>
            </p:cNvPr>
            <p:cNvCxnSpPr>
              <a:cxnSpLocks/>
              <a:stCxn id="104" idx="3"/>
              <a:endCxn id="98" idx="1"/>
            </p:cNvCxnSpPr>
            <p:nvPr/>
          </p:nvCxnSpPr>
          <p:spPr>
            <a:xfrm>
              <a:off x="7599369" y="3482816"/>
              <a:ext cx="120053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B24AA8D-69B0-4F41-A8FE-6BC46140446E}"/>
                </a:ext>
                <a:ext uri="{C183D7F6-B498-43B3-948B-1728B52AA6E4}">
                  <adec:decorative xmlns:adec="http://schemas.microsoft.com/office/drawing/2017/decorative" val="1"/>
                </a:ext>
              </a:extLst>
            </p:cNvPr>
            <p:cNvCxnSpPr>
              <a:cxnSpLocks/>
            </p:cNvCxnSpPr>
            <p:nvPr/>
          </p:nvCxnSpPr>
          <p:spPr>
            <a:xfrm flipV="1">
              <a:off x="7599369" y="3785697"/>
              <a:ext cx="1200535" cy="37274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95" name="Graphic 94">
              <a:extLst>
                <a:ext uri="{FF2B5EF4-FFF2-40B4-BE49-F238E27FC236}">
                  <a16:creationId xmlns:a16="http://schemas.microsoft.com/office/drawing/2014/main" id="{3C2F7541-7B3A-475E-89BF-2B5B52EB18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8028" y="3127216"/>
              <a:ext cx="711200" cy="711200"/>
            </a:xfrm>
            <a:prstGeom prst="rect">
              <a:avLst/>
            </a:prstGeom>
          </p:spPr>
        </p:pic>
        <p:pic>
          <p:nvPicPr>
            <p:cNvPr id="98" name="Graphic 97">
              <a:extLst>
                <a:ext uri="{FF2B5EF4-FFF2-40B4-BE49-F238E27FC236}">
                  <a16:creationId xmlns:a16="http://schemas.microsoft.com/office/drawing/2014/main" id="{E1AD1509-9E84-4B01-972F-E5A7EF9F3B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9904" y="3127216"/>
              <a:ext cx="711200" cy="711200"/>
            </a:xfrm>
            <a:prstGeom prst="rect">
              <a:avLst/>
            </a:prstGeom>
          </p:spPr>
        </p:pic>
        <p:grpSp>
          <p:nvGrpSpPr>
            <p:cNvPr id="97" name="Group 96">
              <a:extLst>
                <a:ext uri="{FF2B5EF4-FFF2-40B4-BE49-F238E27FC236}">
                  <a16:creationId xmlns:a16="http://schemas.microsoft.com/office/drawing/2014/main" id="{F11A8325-BACC-4764-BBFA-DA2C81A73415}"/>
                </a:ext>
                <a:ext uri="{C183D7F6-B498-43B3-948B-1728B52AA6E4}">
                  <adec:decorative xmlns:adec="http://schemas.microsoft.com/office/drawing/2017/decorative" val="1"/>
                </a:ext>
              </a:extLst>
            </p:cNvPr>
            <p:cNvGrpSpPr/>
            <p:nvPr/>
          </p:nvGrpSpPr>
          <p:grpSpPr>
            <a:xfrm>
              <a:off x="6795935" y="2111216"/>
              <a:ext cx="803434" cy="2743200"/>
              <a:chOff x="6934519" y="2111216"/>
              <a:chExt cx="803434" cy="2743200"/>
            </a:xfrm>
          </p:grpSpPr>
          <p:sp>
            <p:nvSpPr>
              <p:cNvPr id="104" name="Rounded Rectangle 26">
                <a:extLst>
                  <a:ext uri="{FF2B5EF4-FFF2-40B4-BE49-F238E27FC236}">
                    <a16:creationId xmlns:a16="http://schemas.microsoft.com/office/drawing/2014/main" id="{8735457B-6F87-4EA4-844C-92025C0DEE38}"/>
                  </a:ext>
                </a:extLst>
              </p:cNvPr>
              <p:cNvSpPr/>
              <p:nvPr/>
            </p:nvSpPr>
            <p:spPr>
              <a:xfrm>
                <a:off x="6934519" y="2111216"/>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5" name="Group 104">
                <a:extLst>
                  <a:ext uri="{FF2B5EF4-FFF2-40B4-BE49-F238E27FC236}">
                    <a16:creationId xmlns:a16="http://schemas.microsoft.com/office/drawing/2014/main" id="{35960A25-5A5E-42A3-9762-25E5A54FFB8D}"/>
                  </a:ext>
                </a:extLst>
              </p:cNvPr>
              <p:cNvGrpSpPr/>
              <p:nvPr/>
            </p:nvGrpSpPr>
            <p:grpSpPr>
              <a:xfrm>
                <a:off x="7061916" y="2556852"/>
                <a:ext cx="548640" cy="1851928"/>
                <a:chOff x="4238066" y="2784674"/>
                <a:chExt cx="548640" cy="1851928"/>
              </a:xfrm>
            </p:grpSpPr>
            <p:pic>
              <p:nvPicPr>
                <p:cNvPr id="106" name="Graphic 105">
                  <a:extLst>
                    <a:ext uri="{FF2B5EF4-FFF2-40B4-BE49-F238E27FC236}">
                      <a16:creationId xmlns:a16="http://schemas.microsoft.com/office/drawing/2014/main" id="{8DF343FB-D489-4C41-A0DC-1E2EA98433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2784674"/>
                  <a:ext cx="548640" cy="548640"/>
                </a:xfrm>
                <a:prstGeom prst="rect">
                  <a:avLst/>
                </a:prstGeom>
              </p:spPr>
            </p:pic>
            <p:pic>
              <p:nvPicPr>
                <p:cNvPr id="107" name="Graphic 106">
                  <a:extLst>
                    <a:ext uri="{FF2B5EF4-FFF2-40B4-BE49-F238E27FC236}">
                      <a16:creationId xmlns:a16="http://schemas.microsoft.com/office/drawing/2014/main" id="{1D59CEB8-1D51-4340-8D0B-F5E669652A2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3436318"/>
                  <a:ext cx="548640" cy="548640"/>
                </a:xfrm>
                <a:prstGeom prst="rect">
                  <a:avLst/>
                </a:prstGeom>
              </p:spPr>
            </p:pic>
            <p:pic>
              <p:nvPicPr>
                <p:cNvPr id="108" name="Graphic 107">
                  <a:extLst>
                    <a:ext uri="{FF2B5EF4-FFF2-40B4-BE49-F238E27FC236}">
                      <a16:creationId xmlns:a16="http://schemas.microsoft.com/office/drawing/2014/main" id="{82F03F8C-A823-45A8-B6E4-046AD3BDF73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066" y="4087962"/>
                  <a:ext cx="548640" cy="548640"/>
                </a:xfrm>
                <a:prstGeom prst="rect">
                  <a:avLst/>
                </a:prstGeom>
              </p:spPr>
            </p:pic>
          </p:grpSp>
        </p:grpSp>
        <p:sp>
          <p:nvSpPr>
            <p:cNvPr id="100" name="TextBox 99">
              <a:extLst>
                <a:ext uri="{FF2B5EF4-FFF2-40B4-BE49-F238E27FC236}">
                  <a16:creationId xmlns:a16="http://schemas.microsoft.com/office/drawing/2014/main" id="{7A722DAC-FB9C-4B95-BB95-CAC0A0455EC1}"/>
                </a:ext>
              </a:extLst>
            </p:cNvPr>
            <p:cNvSpPr txBox="1"/>
            <p:nvPr/>
          </p:nvSpPr>
          <p:spPr>
            <a:xfrm>
              <a:off x="6338282" y="1366551"/>
              <a:ext cx="171874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 tier</a:t>
              </a:r>
            </a:p>
          </p:txBody>
        </p:sp>
        <p:sp>
          <p:nvSpPr>
            <p:cNvPr id="101" name="TextBox 100">
              <a:extLst>
                <a:ext uri="{FF2B5EF4-FFF2-40B4-BE49-F238E27FC236}">
                  <a16:creationId xmlns:a16="http://schemas.microsoft.com/office/drawing/2014/main" id="{0EC54BC1-FC9A-43EA-985E-8E78ABC304D7}"/>
                </a:ext>
              </a:extLst>
            </p:cNvPr>
            <p:cNvSpPr txBox="1"/>
            <p:nvPr/>
          </p:nvSpPr>
          <p:spPr>
            <a:xfrm>
              <a:off x="8394719" y="2387280"/>
              <a:ext cx="1521571"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Database tier</a:t>
              </a:r>
            </a:p>
          </p:txBody>
        </p:sp>
        <p:sp>
          <p:nvSpPr>
            <p:cNvPr id="102" name="TextBox 101">
              <a:extLst>
                <a:ext uri="{FF2B5EF4-FFF2-40B4-BE49-F238E27FC236}">
                  <a16:creationId xmlns:a16="http://schemas.microsoft.com/office/drawing/2014/main" id="{B42724B0-498B-4FE0-8AC7-C9E6489F69AE}"/>
                </a:ext>
              </a:extLst>
            </p:cNvPr>
            <p:cNvSpPr txBox="1"/>
            <p:nvPr/>
          </p:nvSpPr>
          <p:spPr>
            <a:xfrm>
              <a:off x="8646391" y="3847345"/>
              <a:ext cx="101822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RDS</a:t>
              </a:r>
            </a:p>
          </p:txBody>
        </p:sp>
        <p:sp>
          <p:nvSpPr>
            <p:cNvPr id="103" name="TextBox 102">
              <a:extLst>
                <a:ext uri="{FF2B5EF4-FFF2-40B4-BE49-F238E27FC236}">
                  <a16:creationId xmlns:a16="http://schemas.microsoft.com/office/drawing/2014/main" id="{C119BD72-5E07-49EA-8E94-E6F89AC5D155}"/>
                </a:ext>
              </a:extLst>
            </p:cNvPr>
            <p:cNvSpPr txBox="1"/>
            <p:nvPr/>
          </p:nvSpPr>
          <p:spPr>
            <a:xfrm>
              <a:off x="2275711" y="3847345"/>
              <a:ext cx="1875834" cy="116955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Route 53</a:t>
              </a:r>
            </a:p>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www.example.com</a:t>
              </a:r>
            </a:p>
          </p:txBody>
        </p:sp>
        <p:sp>
          <p:nvSpPr>
            <p:cNvPr id="99" name="TextBox 98">
              <a:extLst>
                <a:ext uri="{FF2B5EF4-FFF2-40B4-BE49-F238E27FC236}">
                  <a16:creationId xmlns:a16="http://schemas.microsoft.com/office/drawing/2014/main" id="{C9B99423-3F45-4563-9760-10F98D69888B}"/>
                </a:ext>
              </a:extLst>
            </p:cNvPr>
            <p:cNvSpPr txBox="1"/>
            <p:nvPr/>
          </p:nvSpPr>
          <p:spPr>
            <a:xfrm>
              <a:off x="4859779" y="1366551"/>
              <a:ext cx="104387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 tier</a:t>
              </a:r>
            </a:p>
          </p:txBody>
        </p:sp>
        <p:grpSp>
          <p:nvGrpSpPr>
            <p:cNvPr id="114" name="Group 113">
              <a:extLst>
                <a:ext uri="{FF2B5EF4-FFF2-40B4-BE49-F238E27FC236}">
                  <a16:creationId xmlns:a16="http://schemas.microsoft.com/office/drawing/2014/main" id="{FD9835E8-2174-4042-9FB7-C365152EE757}"/>
                </a:ext>
                <a:ext uri="{C183D7F6-B498-43B3-948B-1728B52AA6E4}">
                  <adec:decorative xmlns:adec="http://schemas.microsoft.com/office/drawing/2017/decorative" val="1"/>
                </a:ext>
              </a:extLst>
            </p:cNvPr>
            <p:cNvGrpSpPr/>
            <p:nvPr/>
          </p:nvGrpSpPr>
          <p:grpSpPr>
            <a:xfrm>
              <a:off x="4985766" y="2111216"/>
              <a:ext cx="803434" cy="2743200"/>
              <a:chOff x="4355514" y="2350352"/>
              <a:chExt cx="803434" cy="2743200"/>
            </a:xfrm>
          </p:grpSpPr>
          <p:sp>
            <p:nvSpPr>
              <p:cNvPr id="115" name="Rounded Rectangle 20">
                <a:extLst>
                  <a:ext uri="{FF2B5EF4-FFF2-40B4-BE49-F238E27FC236}">
                    <a16:creationId xmlns:a16="http://schemas.microsoft.com/office/drawing/2014/main" id="{F0F22FA9-9D87-45EB-A21F-38A5167AF5D7}"/>
                  </a:ext>
                </a:extLst>
              </p:cNvPr>
              <p:cNvSpPr/>
              <p:nvPr/>
            </p:nvSpPr>
            <p:spPr>
              <a:xfrm>
                <a:off x="4355514" y="2350352"/>
                <a:ext cx="803434" cy="27432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16" name="Group 115">
                <a:extLst>
                  <a:ext uri="{FF2B5EF4-FFF2-40B4-BE49-F238E27FC236}">
                    <a16:creationId xmlns:a16="http://schemas.microsoft.com/office/drawing/2014/main" id="{CDD3E589-8354-42CA-8CEA-EB41A158C3B5}"/>
                  </a:ext>
                </a:extLst>
              </p:cNvPr>
              <p:cNvGrpSpPr/>
              <p:nvPr/>
            </p:nvGrpSpPr>
            <p:grpSpPr>
              <a:xfrm>
                <a:off x="4482911" y="2470167"/>
                <a:ext cx="548640" cy="2503571"/>
                <a:chOff x="4482908" y="2412295"/>
                <a:chExt cx="548640" cy="2503571"/>
              </a:xfrm>
            </p:grpSpPr>
            <p:pic>
              <p:nvPicPr>
                <p:cNvPr id="117" name="Graphic 116">
                  <a:extLst>
                    <a:ext uri="{FF2B5EF4-FFF2-40B4-BE49-F238E27FC236}">
                      <a16:creationId xmlns:a16="http://schemas.microsoft.com/office/drawing/2014/main" id="{0FF12A96-44DA-4296-9807-4417FBA4D8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2412295"/>
                  <a:ext cx="548640" cy="548640"/>
                </a:xfrm>
                <a:prstGeom prst="rect">
                  <a:avLst/>
                </a:prstGeom>
              </p:spPr>
            </p:pic>
            <p:pic>
              <p:nvPicPr>
                <p:cNvPr id="118" name="Graphic 117">
                  <a:extLst>
                    <a:ext uri="{FF2B5EF4-FFF2-40B4-BE49-F238E27FC236}">
                      <a16:creationId xmlns:a16="http://schemas.microsoft.com/office/drawing/2014/main" id="{83569197-527C-40C0-83D2-09A5852A973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063939"/>
                  <a:ext cx="548640" cy="548640"/>
                </a:xfrm>
                <a:prstGeom prst="rect">
                  <a:avLst/>
                </a:prstGeom>
              </p:spPr>
            </p:pic>
            <p:pic>
              <p:nvPicPr>
                <p:cNvPr id="119" name="Graphic 118">
                  <a:extLst>
                    <a:ext uri="{FF2B5EF4-FFF2-40B4-BE49-F238E27FC236}">
                      <a16:creationId xmlns:a16="http://schemas.microsoft.com/office/drawing/2014/main" id="{2934C3C2-A15C-42ED-9CCE-7E2261FB4F3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3715583"/>
                  <a:ext cx="548640" cy="548640"/>
                </a:xfrm>
                <a:prstGeom prst="rect">
                  <a:avLst/>
                </a:prstGeom>
              </p:spPr>
            </p:pic>
            <p:pic>
              <p:nvPicPr>
                <p:cNvPr id="120" name="Graphic 119">
                  <a:extLst>
                    <a:ext uri="{FF2B5EF4-FFF2-40B4-BE49-F238E27FC236}">
                      <a16:creationId xmlns:a16="http://schemas.microsoft.com/office/drawing/2014/main" id="{3772D74F-BE87-4852-9828-ED1F6C88E62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2908" y="4367226"/>
                  <a:ext cx="548640" cy="548640"/>
                </a:xfrm>
                <a:prstGeom prst="rect">
                  <a:avLst/>
                </a:prstGeom>
              </p:spPr>
            </p:pic>
          </p:grpSp>
        </p:grpSp>
        <p:cxnSp>
          <p:nvCxnSpPr>
            <p:cNvPr id="121" name="Straight Arrow Connector 120">
              <a:extLst>
                <a:ext uri="{FF2B5EF4-FFF2-40B4-BE49-F238E27FC236}">
                  <a16:creationId xmlns:a16="http://schemas.microsoft.com/office/drawing/2014/main" id="{468E17FE-0DF4-4BF6-8697-EFECA263999B}"/>
                </a:ext>
              </a:extLst>
            </p:cNvPr>
            <p:cNvCxnSpPr>
              <a:cxnSpLocks/>
              <a:stCxn id="120" idx="3"/>
              <a:endCxn id="106" idx="1"/>
            </p:cNvCxnSpPr>
            <p:nvPr/>
          </p:nvCxnSpPr>
          <p:spPr>
            <a:xfrm flipV="1">
              <a:off x="5661803" y="2831172"/>
              <a:ext cx="1261529" cy="16291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86E9B5-87D8-4394-9CAB-E4F6F9CA5304}"/>
                </a:ext>
              </a:extLst>
            </p:cNvPr>
            <p:cNvCxnSpPr>
              <a:cxnSpLocks/>
              <a:stCxn id="95" idx="3"/>
            </p:cNvCxnSpPr>
            <p:nvPr/>
          </p:nvCxnSpPr>
          <p:spPr>
            <a:xfrm>
              <a:off x="3569228" y="3482816"/>
              <a:ext cx="1417679" cy="9774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8D9CA3A-D147-4873-9D7C-315819F215B7}"/>
                </a:ext>
              </a:extLst>
            </p:cNvPr>
            <p:cNvCxnSpPr>
              <a:cxnSpLocks/>
              <a:stCxn id="120" idx="3"/>
              <a:endCxn id="107" idx="1"/>
            </p:cNvCxnSpPr>
            <p:nvPr/>
          </p:nvCxnSpPr>
          <p:spPr>
            <a:xfrm flipV="1">
              <a:off x="5661803" y="3482816"/>
              <a:ext cx="1261529" cy="9774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4F75BD0-FFE0-4492-AA8C-3BFC64B19B3B}"/>
                </a:ext>
              </a:extLst>
            </p:cNvPr>
            <p:cNvCxnSpPr>
              <a:cxnSpLocks/>
              <a:stCxn id="120" idx="3"/>
              <a:endCxn id="108" idx="1"/>
            </p:cNvCxnSpPr>
            <p:nvPr/>
          </p:nvCxnSpPr>
          <p:spPr>
            <a:xfrm flipV="1">
              <a:off x="5661803" y="4134460"/>
              <a:ext cx="1261529" cy="32582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6B7ABF66-21FC-4EFF-8499-66EA07C04A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8845E460-FCBC-46BF-84C6-5A3D64BEE199}"/>
              </a:ext>
            </a:extLst>
          </p:cNvPr>
          <p:cNvSpPr>
            <a:spLocks noGrp="1"/>
          </p:cNvSpPr>
          <p:nvPr>
            <p:ph type="sldNum" sz="quarter" idx="12"/>
          </p:nvPr>
        </p:nvSpPr>
        <p:spPr/>
        <p:txBody>
          <a:bodyPr/>
          <a:lstStyle/>
          <a:p>
            <a:fld id="{B6A95138-A96E-2F42-A959-2EFD44FE4AB7}" type="slidenum">
              <a:rPr lang="en-US" smtClean="0"/>
              <a:pPr/>
              <a:t>8</a:t>
            </a:fld>
            <a:endParaRPr lang="en-US" dirty="0"/>
          </a:p>
        </p:txBody>
      </p:sp>
    </p:spTree>
    <p:custDataLst>
      <p:tags r:id="rId1"/>
    </p:custDataLst>
    <p:extLst>
      <p:ext uri="{BB962C8B-B14F-4D97-AF65-F5344CB8AC3E}">
        <p14:creationId xmlns:p14="http://schemas.microsoft.com/office/powerpoint/2010/main" val="413890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D43B-2197-4F8A-8282-38098C3E096E}"/>
              </a:ext>
            </a:extLst>
          </p:cNvPr>
          <p:cNvSpPr>
            <a:spLocks noGrp="1"/>
          </p:cNvSpPr>
          <p:nvPr>
            <p:ph type="title"/>
          </p:nvPr>
        </p:nvSpPr>
        <p:spPr/>
        <p:txBody>
          <a:bodyPr/>
          <a:lstStyle/>
          <a:p>
            <a:r>
              <a:rPr lang="en-US" dirty="0"/>
              <a:t>Forms of system coupling</a:t>
            </a:r>
          </a:p>
        </p:txBody>
      </p:sp>
      <p:sp>
        <p:nvSpPr>
          <p:cNvPr id="16" name="TextBox 15">
            <a:extLst>
              <a:ext uri="{FF2B5EF4-FFF2-40B4-BE49-F238E27FC236}">
                <a16:creationId xmlns:a16="http://schemas.microsoft.com/office/drawing/2014/main" id="{3AA24CB3-FEF8-4EB5-911D-E02A7B24D6C4}"/>
              </a:ext>
            </a:extLst>
          </p:cNvPr>
          <p:cNvSpPr txBox="1"/>
          <p:nvPr/>
        </p:nvSpPr>
        <p:spPr>
          <a:xfrm>
            <a:off x="211481" y="2485329"/>
            <a:ext cx="2743200" cy="1938992"/>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Application-level coupling</a:t>
            </a:r>
            <a:r>
              <a:rPr lang="en-US" sz="2000" dirty="0">
                <a:ea typeface="Amazon Ember" panose="020B0603020204020204" pitchFamily="34" charset="0"/>
                <a:cs typeface="Amazon Ember" panose="020B0603020204020204" pitchFamily="34" charset="0"/>
              </a:rPr>
              <a:t>: </a:t>
            </a:r>
            <a:br>
              <a:rPr lang="en-US" sz="2000" dirty="0">
                <a:ea typeface="Amazon Ember" panose="020B0603020204020204" pitchFamily="34" charset="0"/>
                <a:cs typeface="Amazon Ember" panose="020B0603020204020204" pitchFamily="34" charset="0"/>
              </a:rPr>
            </a:br>
            <a:r>
              <a:rPr lang="en-US" sz="2000" dirty="0">
                <a:ea typeface="Amazon Ember" panose="020B0603020204020204" pitchFamily="34" charset="0"/>
                <a:cs typeface="Amazon Ember" panose="020B0603020204020204" pitchFamily="34" charset="0"/>
              </a:rPr>
              <a:t>Relates to managing</a:t>
            </a:r>
            <a:br>
              <a:rPr lang="en-US" sz="2000" dirty="0">
                <a:ea typeface="Amazon Ember" panose="020B0603020204020204" pitchFamily="34" charset="0"/>
                <a:cs typeface="Amazon Ember" panose="020B0603020204020204" pitchFamily="34" charset="0"/>
              </a:rPr>
            </a:br>
            <a:r>
              <a:rPr lang="en-US" sz="2000" dirty="0">
                <a:ea typeface="Amazon Ember" panose="020B0603020204020204" pitchFamily="34" charset="0"/>
                <a:cs typeface="Amazon Ember" panose="020B0603020204020204" pitchFamily="34" charset="0"/>
              </a:rPr>
              <a:t>incoming and </a:t>
            </a:r>
            <a:br>
              <a:rPr lang="en-US" sz="2000" dirty="0">
                <a:ea typeface="Amazon Ember" panose="020B0603020204020204" pitchFamily="34" charset="0"/>
                <a:cs typeface="Amazon Ember" panose="020B0603020204020204" pitchFamily="34" charset="0"/>
              </a:rPr>
            </a:br>
            <a:r>
              <a:rPr lang="en-US" sz="2000" dirty="0">
                <a:ea typeface="Amazon Ember" panose="020B0603020204020204" pitchFamily="34" charset="0"/>
                <a:cs typeface="Amazon Ember" panose="020B0603020204020204" pitchFamily="34" charset="0"/>
              </a:rPr>
              <a:t>outgoing</a:t>
            </a:r>
            <a:br>
              <a:rPr lang="en-US" sz="2000" dirty="0">
                <a:ea typeface="Amazon Ember" panose="020B0603020204020204" pitchFamily="34" charset="0"/>
                <a:cs typeface="Amazon Ember" panose="020B0603020204020204" pitchFamily="34" charset="0"/>
              </a:rPr>
            </a:br>
            <a:r>
              <a:rPr lang="en-US" sz="2000" dirty="0">
                <a:ea typeface="Amazon Ember" panose="020B0603020204020204" pitchFamily="34" charset="0"/>
                <a:cs typeface="Amazon Ember" panose="020B0603020204020204" pitchFamily="34" charset="0"/>
              </a:rPr>
              <a:t>dependencies</a:t>
            </a:r>
            <a:endParaRPr lang="en-US" sz="2000" dirty="0">
              <a:ea typeface="Amazon Ember Light" panose="020B0403020204020204" pitchFamily="34" charset="0"/>
              <a:cs typeface="Amazon Ember Light" panose="020B0403020204020204" pitchFamily="34" charset="0"/>
            </a:endParaRPr>
          </a:p>
        </p:txBody>
      </p:sp>
      <p:sp>
        <p:nvSpPr>
          <p:cNvPr id="17" name="Rectangle 16">
            <a:extLst>
              <a:ext uri="{FF2B5EF4-FFF2-40B4-BE49-F238E27FC236}">
                <a16:creationId xmlns:a16="http://schemas.microsoft.com/office/drawing/2014/main" id="{DC9A4CB3-D0EB-4B77-99C2-25594520355C}"/>
              </a:ext>
              <a:ext uri="{C183D7F6-B498-43B3-948B-1728B52AA6E4}">
                <adec:decorative xmlns:adec="http://schemas.microsoft.com/office/drawing/2017/decorative" val="1"/>
              </a:ext>
            </a:extLst>
          </p:cNvPr>
          <p:cNvSpPr/>
          <p:nvPr/>
        </p:nvSpPr>
        <p:spPr>
          <a:xfrm>
            <a:off x="211481"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ECEDBFC-D9B6-4663-9680-6E3414F80030}"/>
              </a:ext>
            </a:extLst>
          </p:cNvPr>
          <p:cNvSpPr txBox="1"/>
          <p:nvPr/>
        </p:nvSpPr>
        <p:spPr>
          <a:xfrm>
            <a:off x="3220094" y="2485329"/>
            <a:ext cx="2743200" cy="1938992"/>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Platform </a:t>
            </a:r>
            <a:b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coupling</a:t>
            </a:r>
            <a:r>
              <a:rPr lang="en-US" sz="2000" dirty="0">
                <a:ea typeface="Amazon Ember" panose="020B0603020204020204" pitchFamily="34" charset="0"/>
                <a:cs typeface="Amazon Ember" panose="020B0603020204020204" pitchFamily="34" charset="0"/>
              </a:rPr>
              <a:t>: </a:t>
            </a:r>
            <a:br>
              <a:rPr lang="en-US" sz="2000" dirty="0">
                <a:ea typeface="Amazon Ember" panose="020B0603020204020204" pitchFamily="34" charset="0"/>
                <a:cs typeface="Amazon Ember" panose="020B0603020204020204" pitchFamily="34" charset="0"/>
              </a:rPr>
            </a:br>
            <a:r>
              <a:rPr lang="en-US" sz="2000" dirty="0">
                <a:ea typeface="Amazon Ember" panose="020B0603020204020204" pitchFamily="34" charset="0"/>
                <a:cs typeface="Amazon Ember" panose="020B0603020204020204" pitchFamily="34" charset="0"/>
              </a:rPr>
              <a:t>Relates to interoperability of heterogeneous systems components</a:t>
            </a:r>
            <a:endParaRPr lang="en-US" sz="2000" dirty="0">
              <a:ea typeface="Amazon Ember Light" panose="020B0403020204020204" pitchFamily="34" charset="0"/>
              <a:cs typeface="Amazon Ember Light" panose="020B0403020204020204" pitchFamily="34" charset="0"/>
            </a:endParaRPr>
          </a:p>
        </p:txBody>
      </p:sp>
      <p:sp>
        <p:nvSpPr>
          <p:cNvPr id="10" name="Rectangle 9">
            <a:extLst>
              <a:ext uri="{FF2B5EF4-FFF2-40B4-BE49-F238E27FC236}">
                <a16:creationId xmlns:a16="http://schemas.microsoft.com/office/drawing/2014/main" id="{F3F58E8E-93FE-40DD-98AA-4B0840CF78C8}"/>
              </a:ext>
              <a:ext uri="{C183D7F6-B498-43B3-948B-1728B52AA6E4}">
                <adec:decorative xmlns:adec="http://schemas.microsoft.com/office/drawing/2017/decorative" val="1"/>
              </a:ext>
            </a:extLst>
          </p:cNvPr>
          <p:cNvSpPr/>
          <p:nvPr/>
        </p:nvSpPr>
        <p:spPr>
          <a:xfrm>
            <a:off x="3220094"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6CF1A51-C045-4AAE-9A79-A786099927C3}"/>
              </a:ext>
            </a:extLst>
          </p:cNvPr>
          <p:cNvSpPr txBox="1"/>
          <p:nvPr/>
        </p:nvSpPr>
        <p:spPr>
          <a:xfrm>
            <a:off x="6228707" y="2485329"/>
            <a:ext cx="2743200" cy="1938992"/>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Spatial </a:t>
            </a:r>
            <a:b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coupling</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Relates to managing components at network-topology level or protocol level</a:t>
            </a:r>
          </a:p>
        </p:txBody>
      </p:sp>
      <p:sp>
        <p:nvSpPr>
          <p:cNvPr id="9" name="Rectangle 8">
            <a:extLst>
              <a:ext uri="{FF2B5EF4-FFF2-40B4-BE49-F238E27FC236}">
                <a16:creationId xmlns:a16="http://schemas.microsoft.com/office/drawing/2014/main" id="{4093C5D4-9CED-4CA6-B131-DDA1D70DE4C0}"/>
              </a:ext>
              <a:ext uri="{C183D7F6-B498-43B3-948B-1728B52AA6E4}">
                <adec:decorative xmlns:adec="http://schemas.microsoft.com/office/drawing/2017/decorative" val="1"/>
              </a:ext>
            </a:extLst>
          </p:cNvPr>
          <p:cNvSpPr/>
          <p:nvPr/>
        </p:nvSpPr>
        <p:spPr>
          <a:xfrm>
            <a:off x="6228707"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FE0E345-22FA-4869-8FE7-6692A2E88BA5}"/>
              </a:ext>
            </a:extLst>
          </p:cNvPr>
          <p:cNvSpPr txBox="1"/>
          <p:nvPr/>
        </p:nvSpPr>
        <p:spPr>
          <a:xfrm>
            <a:off x="9237319" y="2485329"/>
            <a:ext cx="2743200" cy="2554545"/>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Temporal (runtime) coupling</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Refers to the ability of</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 system component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do meaningful work while it performs a synchronous, blocking operation</a:t>
            </a:r>
          </a:p>
        </p:txBody>
      </p:sp>
      <p:sp>
        <p:nvSpPr>
          <p:cNvPr id="8" name="Rectangle 7">
            <a:extLst>
              <a:ext uri="{FF2B5EF4-FFF2-40B4-BE49-F238E27FC236}">
                <a16:creationId xmlns:a16="http://schemas.microsoft.com/office/drawing/2014/main" id="{2AFF63EA-4EC7-49D0-99BC-C10548EBADA4}"/>
              </a:ext>
              <a:ext uri="{C183D7F6-B498-43B3-948B-1728B52AA6E4}">
                <adec:decorative xmlns:adec="http://schemas.microsoft.com/office/drawing/2017/decorative" val="1"/>
              </a:ext>
            </a:extLst>
          </p:cNvPr>
          <p:cNvSpPr/>
          <p:nvPr/>
        </p:nvSpPr>
        <p:spPr>
          <a:xfrm>
            <a:off x="9237319" y="2237113"/>
            <a:ext cx="2743200" cy="301752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F29C3B3F-7B82-4DC1-A1C4-40472EBE5D7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AC15716D-01DC-4EE1-9777-652B0742B0AD}"/>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910579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4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13997</TotalTime>
  <Words>7451</Words>
  <Application>Microsoft Office PowerPoint</Application>
  <PresentationFormat>Widescreen</PresentationFormat>
  <Paragraphs>612</Paragraphs>
  <Slides>48</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Amazon Ember</vt:lpstr>
      <vt:lpstr>Amazon Ember Light</vt:lpstr>
      <vt:lpstr>Arial</vt:lpstr>
      <vt:lpstr>Calibri</vt:lpstr>
      <vt:lpstr>Lucida Console</vt:lpstr>
      <vt:lpstr>Office Theme</vt:lpstr>
      <vt:lpstr>1_Office Theme</vt:lpstr>
      <vt:lpstr>Module 12: Building Decoupled Architectures</vt:lpstr>
      <vt:lpstr>Module overview</vt:lpstr>
      <vt:lpstr>Module objectives</vt:lpstr>
      <vt:lpstr>Section 1: Architectural need</vt:lpstr>
      <vt:lpstr>Café business requirement</vt:lpstr>
      <vt:lpstr>Section 2: Decoupling your architecture</vt:lpstr>
      <vt:lpstr>Tightly coupled architectures</vt:lpstr>
      <vt:lpstr>Tightly coupled architectures impede scaling</vt:lpstr>
      <vt:lpstr>Forms of system coupling</vt:lpstr>
      <vt:lpstr>Loosely coupled architectures</vt:lpstr>
      <vt:lpstr>Considerations in loosely coupled architectures</vt:lpstr>
      <vt:lpstr>Section 2 key takeaways</vt:lpstr>
      <vt:lpstr>Section 3: Decoupling with Amazon SQS</vt:lpstr>
      <vt:lpstr>Message queues for decoupling architectures</vt:lpstr>
      <vt:lpstr>Amazon SQS</vt:lpstr>
      <vt:lpstr>Achieve loose coupling with  Amazon SQS</vt:lpstr>
      <vt:lpstr>Amazon SQS general use cases</vt:lpstr>
      <vt:lpstr>Queue types</vt:lpstr>
      <vt:lpstr>Amazon SQS features (1 of 3)</vt:lpstr>
      <vt:lpstr>Amazon SQS features (2 of 3)</vt:lpstr>
      <vt:lpstr>Amazon SQS features (3 of 3)</vt:lpstr>
      <vt:lpstr>Amazon SQS message lifecycle: Create</vt:lpstr>
      <vt:lpstr>Amazon SQS message lifecycle: Process</vt:lpstr>
      <vt:lpstr>Amazon SQS message lifecycle: Delete</vt:lpstr>
      <vt:lpstr>Decoupling example: Using Amazon SQS</vt:lpstr>
      <vt:lpstr>Message queue use cases</vt:lpstr>
      <vt:lpstr>Message queue use cases</vt:lpstr>
      <vt:lpstr>Section 3 key takeaways</vt:lpstr>
      <vt:lpstr>Section 4: Decoupling with Amazon SNS</vt:lpstr>
      <vt:lpstr>Pub/sub messaging</vt:lpstr>
      <vt:lpstr>Amazon SNS</vt:lpstr>
      <vt:lpstr>Supported transport protocols</vt:lpstr>
      <vt:lpstr>General use cases for Amazon SNS</vt:lpstr>
      <vt:lpstr>Amazon SNS considerations</vt:lpstr>
      <vt:lpstr>Decoupling example:  Using Amazon S3 with Amazon SNS</vt:lpstr>
      <vt:lpstr>Amazon SNS versus Amazon SQS</vt:lpstr>
      <vt:lpstr>Section 4 key takeaways</vt:lpstr>
      <vt:lpstr>Section 5: Sending messages between cloud applications and on-premises with Amazon MQ</vt:lpstr>
      <vt:lpstr>Amazon MQ</vt:lpstr>
      <vt:lpstr>Amazon MQ use case: Hybrid cloud environment</vt:lpstr>
      <vt:lpstr>Amazon MQ versus Amazon SQS and Amazon SNS</vt:lpstr>
      <vt:lpstr>Section 5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478</cp:revision>
  <cp:lastPrinted>2018-12-10T23:37:28Z</cp:lastPrinted>
  <dcterms:created xsi:type="dcterms:W3CDTF">2019-09-16T17:01:53Z</dcterms:created>
  <dcterms:modified xsi:type="dcterms:W3CDTF">2020-11-13T21:36:37Z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